
<file path=[Content_Types].xml><?xml version="1.0" encoding="utf-8"?>
<Types xmlns="http://schemas.openxmlformats.org/package/2006/content-types">
  <Default Extension="bin" ContentType="application/vnd.openxmlformats-officedocument.oleObject"/>
  <Default Extension="png" ContentType="image/png"/>
  <Default Extension="bmp" ContentType="image/bmp"/>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5"/>
  </p:notesMasterIdLst>
  <p:sldIdLst>
    <p:sldId id="333" r:id="rId2"/>
    <p:sldId id="282" r:id="rId3"/>
    <p:sldId id="285" r:id="rId4"/>
    <p:sldId id="286" r:id="rId5"/>
    <p:sldId id="287" r:id="rId6"/>
    <p:sldId id="315" r:id="rId7"/>
    <p:sldId id="316" r:id="rId8"/>
    <p:sldId id="332" r:id="rId9"/>
    <p:sldId id="317" r:id="rId10"/>
    <p:sldId id="319" r:id="rId11"/>
    <p:sldId id="320" r:id="rId12"/>
    <p:sldId id="321" r:id="rId13"/>
    <p:sldId id="322" r:id="rId14"/>
    <p:sldId id="323" r:id="rId15"/>
    <p:sldId id="336" r:id="rId16"/>
    <p:sldId id="337" r:id="rId17"/>
    <p:sldId id="338" r:id="rId18"/>
    <p:sldId id="324" r:id="rId19"/>
    <p:sldId id="339" r:id="rId20"/>
    <p:sldId id="343" r:id="rId21"/>
    <p:sldId id="344" r:id="rId22"/>
    <p:sldId id="345" r:id="rId23"/>
    <p:sldId id="346" r:id="rId24"/>
    <p:sldId id="342" r:id="rId25"/>
    <p:sldId id="347" r:id="rId26"/>
    <p:sldId id="348" r:id="rId27"/>
    <p:sldId id="326" r:id="rId28"/>
    <p:sldId id="350" r:id="rId29"/>
    <p:sldId id="330" r:id="rId30"/>
    <p:sldId id="341" r:id="rId31"/>
    <p:sldId id="312" r:id="rId32"/>
    <p:sldId id="349" r:id="rId33"/>
    <p:sldId id="351"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5709"/>
    <a:srgbClr val="C5BA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288" autoAdjust="0"/>
  </p:normalViewPr>
  <p:slideViewPr>
    <p:cSldViewPr>
      <p:cViewPr varScale="1">
        <p:scale>
          <a:sx n="68" d="100"/>
          <a:sy n="68" d="100"/>
        </p:scale>
        <p:origin x="-1362"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DB04CC-A9DE-4D66-940B-97A76D081928}" type="datetimeFigureOut">
              <a:rPr lang="en-US" smtClean="0"/>
              <a:t>6/24/2015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E9A48C-9FF9-42D8-9458-A320DCAE6EF3}" type="slidenum">
              <a:rPr lang="en-US" smtClean="0"/>
              <a:t>‹#›</a:t>
            </a:fld>
            <a:endParaRPr lang="en-US"/>
          </a:p>
        </p:txBody>
      </p:sp>
    </p:spTree>
    <p:extLst>
      <p:ext uri="{BB962C8B-B14F-4D97-AF65-F5344CB8AC3E}">
        <p14:creationId xmlns:p14="http://schemas.microsoft.com/office/powerpoint/2010/main" val="3055072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Please keep your eyes here to see instructions before going to slide show.</a:t>
            </a:r>
            <a:endParaRPr lang="en-US" dirty="0"/>
          </a:p>
        </p:txBody>
      </p:sp>
      <p:sp>
        <p:nvSpPr>
          <p:cNvPr id="4" name="Slide Number Placeholder 3"/>
          <p:cNvSpPr>
            <a:spLocks noGrp="1"/>
          </p:cNvSpPr>
          <p:nvPr>
            <p:ph type="sldNum" sz="quarter" idx="10"/>
          </p:nvPr>
        </p:nvSpPr>
        <p:spPr/>
        <p:txBody>
          <a:bodyPr/>
          <a:lstStyle/>
          <a:p>
            <a:fld id="{DCE9A48C-9FF9-42D8-9458-A320DCAE6EF3}" type="slidenum">
              <a:rPr lang="en-US" smtClean="0"/>
              <a:t>1</a:t>
            </a:fld>
            <a:endParaRPr lang="en-US"/>
          </a:p>
        </p:txBody>
      </p:sp>
    </p:spTree>
    <p:extLst>
      <p:ext uri="{BB962C8B-B14F-4D97-AF65-F5344CB8AC3E}">
        <p14:creationId xmlns:p14="http://schemas.microsoft.com/office/powerpoint/2010/main" val="493234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Teacher may show the word first, then ask the meaning, then he can show the details accordingly.</a:t>
            </a:r>
            <a:endParaRPr lang="en-US" dirty="0"/>
          </a:p>
        </p:txBody>
      </p:sp>
      <p:sp>
        <p:nvSpPr>
          <p:cNvPr id="4" name="Slide Number Placeholder 3"/>
          <p:cNvSpPr>
            <a:spLocks noGrp="1"/>
          </p:cNvSpPr>
          <p:nvPr>
            <p:ph type="sldNum" sz="quarter" idx="10"/>
          </p:nvPr>
        </p:nvSpPr>
        <p:spPr/>
        <p:txBody>
          <a:bodyPr/>
          <a:lstStyle/>
          <a:p>
            <a:fld id="{DCE9A48C-9FF9-42D8-9458-A320DCAE6EF3}" type="slidenum">
              <a:rPr lang="en-US" smtClean="0"/>
              <a:t>10</a:t>
            </a:fld>
            <a:endParaRPr lang="en-US"/>
          </a:p>
        </p:txBody>
      </p:sp>
    </p:spTree>
    <p:extLst>
      <p:ext uri="{BB962C8B-B14F-4D97-AF65-F5344CB8AC3E}">
        <p14:creationId xmlns:p14="http://schemas.microsoft.com/office/powerpoint/2010/main" val="925286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Teacher may show the word first, then ask the meaning, then he can show the details accordingly.</a:t>
            </a:r>
            <a:endParaRPr lang="en-US" dirty="0"/>
          </a:p>
        </p:txBody>
      </p:sp>
      <p:sp>
        <p:nvSpPr>
          <p:cNvPr id="4" name="Slide Number Placeholder 3"/>
          <p:cNvSpPr>
            <a:spLocks noGrp="1"/>
          </p:cNvSpPr>
          <p:nvPr>
            <p:ph type="sldNum" sz="quarter" idx="10"/>
          </p:nvPr>
        </p:nvSpPr>
        <p:spPr/>
        <p:txBody>
          <a:bodyPr/>
          <a:lstStyle/>
          <a:p>
            <a:fld id="{DCE9A48C-9FF9-42D8-9458-A320DCAE6EF3}" type="slidenum">
              <a:rPr lang="en-US" smtClean="0"/>
              <a:t>11</a:t>
            </a:fld>
            <a:endParaRPr lang="en-US"/>
          </a:p>
        </p:txBody>
      </p:sp>
    </p:spTree>
    <p:extLst>
      <p:ext uri="{BB962C8B-B14F-4D97-AF65-F5344CB8AC3E}">
        <p14:creationId xmlns:p14="http://schemas.microsoft.com/office/powerpoint/2010/main" val="2514814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Teacher may show the word first, then ask the meaning, then he can show the details accordingly.</a:t>
            </a:r>
            <a:endParaRPr lang="en-US" dirty="0"/>
          </a:p>
        </p:txBody>
      </p:sp>
      <p:sp>
        <p:nvSpPr>
          <p:cNvPr id="4" name="Slide Number Placeholder 3"/>
          <p:cNvSpPr>
            <a:spLocks noGrp="1"/>
          </p:cNvSpPr>
          <p:nvPr>
            <p:ph type="sldNum" sz="quarter" idx="10"/>
          </p:nvPr>
        </p:nvSpPr>
        <p:spPr/>
        <p:txBody>
          <a:bodyPr/>
          <a:lstStyle/>
          <a:p>
            <a:fld id="{DCE9A48C-9FF9-42D8-9458-A320DCAE6EF3}" type="slidenum">
              <a:rPr lang="en-US" smtClean="0"/>
              <a:t>12</a:t>
            </a:fld>
            <a:endParaRPr lang="en-US"/>
          </a:p>
        </p:txBody>
      </p:sp>
    </p:spTree>
    <p:extLst>
      <p:ext uri="{BB962C8B-B14F-4D97-AF65-F5344CB8AC3E}">
        <p14:creationId xmlns:p14="http://schemas.microsoft.com/office/powerpoint/2010/main" val="3876780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Teacher may show the word first, then ask the meaning, then he can show the details accordingly.</a:t>
            </a:r>
            <a:endParaRPr lang="en-US" dirty="0"/>
          </a:p>
        </p:txBody>
      </p:sp>
      <p:sp>
        <p:nvSpPr>
          <p:cNvPr id="4" name="Slide Number Placeholder 3"/>
          <p:cNvSpPr>
            <a:spLocks noGrp="1"/>
          </p:cNvSpPr>
          <p:nvPr>
            <p:ph type="sldNum" sz="quarter" idx="10"/>
          </p:nvPr>
        </p:nvSpPr>
        <p:spPr/>
        <p:txBody>
          <a:bodyPr/>
          <a:lstStyle/>
          <a:p>
            <a:fld id="{DCE9A48C-9FF9-42D8-9458-A320DCAE6EF3}" type="slidenum">
              <a:rPr lang="en-US" smtClean="0"/>
              <a:t>13</a:t>
            </a:fld>
            <a:endParaRPr lang="en-US"/>
          </a:p>
        </p:txBody>
      </p:sp>
    </p:spTree>
    <p:extLst>
      <p:ext uri="{BB962C8B-B14F-4D97-AF65-F5344CB8AC3E}">
        <p14:creationId xmlns:p14="http://schemas.microsoft.com/office/powerpoint/2010/main" val="1266242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Teacher may show the word first, then ask the meaning, then he can show the details accordingly.</a:t>
            </a:r>
            <a:endParaRPr lang="en-US" dirty="0"/>
          </a:p>
        </p:txBody>
      </p:sp>
      <p:sp>
        <p:nvSpPr>
          <p:cNvPr id="4" name="Slide Number Placeholder 3"/>
          <p:cNvSpPr>
            <a:spLocks noGrp="1"/>
          </p:cNvSpPr>
          <p:nvPr>
            <p:ph type="sldNum" sz="quarter" idx="10"/>
          </p:nvPr>
        </p:nvSpPr>
        <p:spPr/>
        <p:txBody>
          <a:bodyPr/>
          <a:lstStyle/>
          <a:p>
            <a:fld id="{DCE9A48C-9FF9-42D8-9458-A320DCAE6EF3}" type="slidenum">
              <a:rPr lang="en-US" smtClean="0"/>
              <a:t>14</a:t>
            </a:fld>
            <a:endParaRPr lang="en-US"/>
          </a:p>
        </p:txBody>
      </p:sp>
    </p:spTree>
    <p:extLst>
      <p:ext uri="{BB962C8B-B14F-4D97-AF65-F5344CB8AC3E}">
        <p14:creationId xmlns:p14="http://schemas.microsoft.com/office/powerpoint/2010/main" val="2443123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Teacher may show the word first, then ask the meaning, then he can show the details accordingly.</a:t>
            </a:r>
            <a:endParaRPr lang="en-US" dirty="0"/>
          </a:p>
        </p:txBody>
      </p:sp>
      <p:sp>
        <p:nvSpPr>
          <p:cNvPr id="4" name="Slide Number Placeholder 3"/>
          <p:cNvSpPr>
            <a:spLocks noGrp="1"/>
          </p:cNvSpPr>
          <p:nvPr>
            <p:ph type="sldNum" sz="quarter" idx="10"/>
          </p:nvPr>
        </p:nvSpPr>
        <p:spPr/>
        <p:txBody>
          <a:bodyPr/>
          <a:lstStyle/>
          <a:p>
            <a:fld id="{DCE9A48C-9FF9-42D8-9458-A320DCAE6EF3}" type="slidenum">
              <a:rPr lang="en-US" smtClean="0"/>
              <a:t>15</a:t>
            </a:fld>
            <a:endParaRPr lang="en-US"/>
          </a:p>
        </p:txBody>
      </p:sp>
    </p:spTree>
    <p:extLst>
      <p:ext uri="{BB962C8B-B14F-4D97-AF65-F5344CB8AC3E}">
        <p14:creationId xmlns:p14="http://schemas.microsoft.com/office/powerpoint/2010/main" val="620195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Teacher may show the word first, then ask the meaning, then he can show the details accordingly.</a:t>
            </a:r>
            <a:endParaRPr lang="en-US" dirty="0"/>
          </a:p>
        </p:txBody>
      </p:sp>
      <p:sp>
        <p:nvSpPr>
          <p:cNvPr id="4" name="Slide Number Placeholder 3"/>
          <p:cNvSpPr>
            <a:spLocks noGrp="1"/>
          </p:cNvSpPr>
          <p:nvPr>
            <p:ph type="sldNum" sz="quarter" idx="10"/>
          </p:nvPr>
        </p:nvSpPr>
        <p:spPr/>
        <p:txBody>
          <a:bodyPr/>
          <a:lstStyle/>
          <a:p>
            <a:fld id="{DCE9A48C-9FF9-42D8-9458-A320DCAE6EF3}" type="slidenum">
              <a:rPr lang="en-US" smtClean="0"/>
              <a:t>16</a:t>
            </a:fld>
            <a:endParaRPr lang="en-US"/>
          </a:p>
        </p:txBody>
      </p:sp>
    </p:spTree>
    <p:extLst>
      <p:ext uri="{BB962C8B-B14F-4D97-AF65-F5344CB8AC3E}">
        <p14:creationId xmlns:p14="http://schemas.microsoft.com/office/powerpoint/2010/main" val="8354555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Teacher may show the word first, then ask the meaning, then he can show the details accordingly.</a:t>
            </a:r>
            <a:endParaRPr lang="en-US" dirty="0"/>
          </a:p>
        </p:txBody>
      </p:sp>
      <p:sp>
        <p:nvSpPr>
          <p:cNvPr id="4" name="Slide Number Placeholder 3"/>
          <p:cNvSpPr>
            <a:spLocks noGrp="1"/>
          </p:cNvSpPr>
          <p:nvPr>
            <p:ph type="sldNum" sz="quarter" idx="10"/>
          </p:nvPr>
        </p:nvSpPr>
        <p:spPr/>
        <p:txBody>
          <a:bodyPr/>
          <a:lstStyle/>
          <a:p>
            <a:fld id="{DCE9A48C-9FF9-42D8-9458-A320DCAE6EF3}" type="slidenum">
              <a:rPr lang="en-US" smtClean="0"/>
              <a:t>17</a:t>
            </a:fld>
            <a:endParaRPr lang="en-US"/>
          </a:p>
        </p:txBody>
      </p:sp>
    </p:spTree>
    <p:extLst>
      <p:ext uri="{BB962C8B-B14F-4D97-AF65-F5344CB8AC3E}">
        <p14:creationId xmlns:p14="http://schemas.microsoft.com/office/powerpoint/2010/main" val="32930079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Teacher may show the word first, then ask the meaning, then he can show the details accordingly.</a:t>
            </a:r>
            <a:endParaRPr lang="en-US" dirty="0"/>
          </a:p>
        </p:txBody>
      </p:sp>
      <p:sp>
        <p:nvSpPr>
          <p:cNvPr id="4" name="Slide Number Placeholder 3"/>
          <p:cNvSpPr>
            <a:spLocks noGrp="1"/>
          </p:cNvSpPr>
          <p:nvPr>
            <p:ph type="sldNum" sz="quarter" idx="10"/>
          </p:nvPr>
        </p:nvSpPr>
        <p:spPr/>
        <p:txBody>
          <a:bodyPr/>
          <a:lstStyle/>
          <a:p>
            <a:fld id="{DCE9A48C-9FF9-42D8-9458-A320DCAE6EF3}" type="slidenum">
              <a:rPr lang="en-US" smtClean="0"/>
              <a:t>18</a:t>
            </a:fld>
            <a:endParaRPr lang="en-US"/>
          </a:p>
        </p:txBody>
      </p:sp>
    </p:spTree>
    <p:extLst>
      <p:ext uri="{BB962C8B-B14F-4D97-AF65-F5344CB8AC3E}">
        <p14:creationId xmlns:p14="http://schemas.microsoft.com/office/powerpoint/2010/main" val="1072736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Teacher may show the word first, then ask the meaning, then he can show the details accordingly.</a:t>
            </a:r>
            <a:endParaRPr lang="en-US" dirty="0"/>
          </a:p>
        </p:txBody>
      </p:sp>
      <p:sp>
        <p:nvSpPr>
          <p:cNvPr id="4" name="Slide Number Placeholder 3"/>
          <p:cNvSpPr>
            <a:spLocks noGrp="1"/>
          </p:cNvSpPr>
          <p:nvPr>
            <p:ph type="sldNum" sz="quarter" idx="10"/>
          </p:nvPr>
        </p:nvSpPr>
        <p:spPr/>
        <p:txBody>
          <a:bodyPr/>
          <a:lstStyle/>
          <a:p>
            <a:fld id="{DCE9A48C-9FF9-42D8-9458-A320DCAE6EF3}" type="slidenum">
              <a:rPr lang="en-US" smtClean="0"/>
              <a:t>19</a:t>
            </a:fld>
            <a:endParaRPr lang="en-US"/>
          </a:p>
        </p:txBody>
      </p:sp>
    </p:spTree>
    <p:extLst>
      <p:ext uri="{BB962C8B-B14F-4D97-AF65-F5344CB8AC3E}">
        <p14:creationId xmlns:p14="http://schemas.microsoft.com/office/powerpoint/2010/main" val="4256565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Just go to the slide show, Teacher take 5 seconds here.</a:t>
            </a:r>
            <a:endParaRPr lang="en-US" dirty="0"/>
          </a:p>
        </p:txBody>
      </p:sp>
      <p:sp>
        <p:nvSpPr>
          <p:cNvPr id="4" name="Slide Number Placeholder 3"/>
          <p:cNvSpPr>
            <a:spLocks noGrp="1"/>
          </p:cNvSpPr>
          <p:nvPr>
            <p:ph type="sldNum" sz="quarter" idx="10"/>
          </p:nvPr>
        </p:nvSpPr>
        <p:spPr/>
        <p:txBody>
          <a:bodyPr/>
          <a:lstStyle/>
          <a:p>
            <a:fld id="{DCE9A48C-9FF9-42D8-9458-A320DCAE6EF3}" type="slidenum">
              <a:rPr lang="en-US" smtClean="0"/>
              <a:t>2</a:t>
            </a:fld>
            <a:endParaRPr lang="en-US"/>
          </a:p>
        </p:txBody>
      </p:sp>
    </p:spTree>
    <p:extLst>
      <p:ext uri="{BB962C8B-B14F-4D97-AF65-F5344CB8AC3E}">
        <p14:creationId xmlns:p14="http://schemas.microsoft.com/office/powerpoint/2010/main" val="15912195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First teacher may show the picture, then ask the students what they say and at last he may show the text and read out with proper sound, stress and intonation. He may explain the subject matter.</a:t>
            </a:r>
            <a:endParaRPr lang="en-US" dirty="0"/>
          </a:p>
        </p:txBody>
      </p:sp>
      <p:sp>
        <p:nvSpPr>
          <p:cNvPr id="4" name="Slide Number Placeholder 3"/>
          <p:cNvSpPr>
            <a:spLocks noGrp="1"/>
          </p:cNvSpPr>
          <p:nvPr>
            <p:ph type="sldNum" sz="quarter" idx="10"/>
          </p:nvPr>
        </p:nvSpPr>
        <p:spPr/>
        <p:txBody>
          <a:bodyPr/>
          <a:lstStyle/>
          <a:p>
            <a:fld id="{DCE9A48C-9FF9-42D8-9458-A320DCAE6EF3}" type="slidenum">
              <a:rPr lang="en-US" smtClean="0"/>
              <a:t>20</a:t>
            </a:fld>
            <a:endParaRPr lang="en-US"/>
          </a:p>
        </p:txBody>
      </p:sp>
    </p:spTree>
    <p:extLst>
      <p:ext uri="{BB962C8B-B14F-4D97-AF65-F5344CB8AC3E}">
        <p14:creationId xmlns:p14="http://schemas.microsoft.com/office/powerpoint/2010/main" val="37417824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Teacher may show the picture, then ask the students to say something about it and at last teacher may show the text and read out with proper sound, stress and intonation. He may explain the subject matter then.</a:t>
            </a:r>
          </a:p>
          <a:p>
            <a:endParaRPr lang="en-US" dirty="0"/>
          </a:p>
        </p:txBody>
      </p:sp>
      <p:sp>
        <p:nvSpPr>
          <p:cNvPr id="4" name="Slide Number Placeholder 3"/>
          <p:cNvSpPr>
            <a:spLocks noGrp="1"/>
          </p:cNvSpPr>
          <p:nvPr>
            <p:ph type="sldNum" sz="quarter" idx="10"/>
          </p:nvPr>
        </p:nvSpPr>
        <p:spPr/>
        <p:txBody>
          <a:bodyPr/>
          <a:lstStyle/>
          <a:p>
            <a:fld id="{DCE9A48C-9FF9-42D8-9458-A320DCAE6EF3}" type="slidenum">
              <a:rPr lang="en-US" smtClean="0"/>
              <a:t>21</a:t>
            </a:fld>
            <a:endParaRPr lang="en-US"/>
          </a:p>
        </p:txBody>
      </p:sp>
    </p:spTree>
    <p:extLst>
      <p:ext uri="{BB962C8B-B14F-4D97-AF65-F5344CB8AC3E}">
        <p14:creationId xmlns:p14="http://schemas.microsoft.com/office/powerpoint/2010/main" val="39962926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Teacher may show the picture, then ask the students to say something about it and at last teacher may show the text and read out with proper sound, stress and intonation. He may explain the subject matter then.</a:t>
            </a:r>
            <a:endParaRPr lang="en-US" dirty="0"/>
          </a:p>
        </p:txBody>
      </p:sp>
      <p:sp>
        <p:nvSpPr>
          <p:cNvPr id="4" name="Slide Number Placeholder 3"/>
          <p:cNvSpPr>
            <a:spLocks noGrp="1"/>
          </p:cNvSpPr>
          <p:nvPr>
            <p:ph type="sldNum" sz="quarter" idx="10"/>
          </p:nvPr>
        </p:nvSpPr>
        <p:spPr/>
        <p:txBody>
          <a:bodyPr/>
          <a:lstStyle/>
          <a:p>
            <a:fld id="{DCE9A48C-9FF9-42D8-9458-A320DCAE6EF3}" type="slidenum">
              <a:rPr lang="en-US" smtClean="0"/>
              <a:t>22</a:t>
            </a:fld>
            <a:endParaRPr lang="en-US"/>
          </a:p>
        </p:txBody>
      </p:sp>
    </p:spTree>
    <p:extLst>
      <p:ext uri="{BB962C8B-B14F-4D97-AF65-F5344CB8AC3E}">
        <p14:creationId xmlns:p14="http://schemas.microsoft.com/office/powerpoint/2010/main" val="33698129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E9A48C-9FF9-42D8-9458-A320DCAE6EF3}" type="slidenum">
              <a:rPr lang="en-US" smtClean="0"/>
              <a:t>23</a:t>
            </a:fld>
            <a:endParaRPr lang="en-US"/>
          </a:p>
        </p:txBody>
      </p:sp>
    </p:spTree>
    <p:extLst>
      <p:ext uri="{BB962C8B-B14F-4D97-AF65-F5344CB8AC3E}">
        <p14:creationId xmlns:p14="http://schemas.microsoft.com/office/powerpoint/2010/main" val="34084238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Teacher may go according to animation.</a:t>
            </a:r>
            <a:endParaRPr lang="en-US" dirty="0"/>
          </a:p>
        </p:txBody>
      </p:sp>
      <p:sp>
        <p:nvSpPr>
          <p:cNvPr id="4" name="Slide Number Placeholder 3"/>
          <p:cNvSpPr>
            <a:spLocks noGrp="1"/>
          </p:cNvSpPr>
          <p:nvPr>
            <p:ph type="sldNum" sz="quarter" idx="10"/>
          </p:nvPr>
        </p:nvSpPr>
        <p:spPr/>
        <p:txBody>
          <a:bodyPr/>
          <a:lstStyle/>
          <a:p>
            <a:fld id="{DCE9A48C-9FF9-42D8-9458-A320DCAE6EF3}" type="slidenum">
              <a:rPr lang="en-US" smtClean="0"/>
              <a:t>24</a:t>
            </a:fld>
            <a:endParaRPr lang="en-US"/>
          </a:p>
        </p:txBody>
      </p:sp>
    </p:spTree>
    <p:extLst>
      <p:ext uri="{BB962C8B-B14F-4D97-AF65-F5344CB8AC3E}">
        <p14:creationId xmlns:p14="http://schemas.microsoft.com/office/powerpoint/2010/main" val="41670339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Teacher may go according to animation.</a:t>
            </a:r>
            <a:endParaRPr lang="en-US" dirty="0"/>
          </a:p>
        </p:txBody>
      </p:sp>
      <p:sp>
        <p:nvSpPr>
          <p:cNvPr id="4" name="Slide Number Placeholder 3"/>
          <p:cNvSpPr>
            <a:spLocks noGrp="1"/>
          </p:cNvSpPr>
          <p:nvPr>
            <p:ph type="sldNum" sz="quarter" idx="10"/>
          </p:nvPr>
        </p:nvSpPr>
        <p:spPr/>
        <p:txBody>
          <a:bodyPr/>
          <a:lstStyle/>
          <a:p>
            <a:fld id="{DCE9A48C-9FF9-42D8-9458-A320DCAE6EF3}" type="slidenum">
              <a:rPr lang="en-US" smtClean="0"/>
              <a:t>25</a:t>
            </a:fld>
            <a:endParaRPr lang="en-US"/>
          </a:p>
        </p:txBody>
      </p:sp>
    </p:spTree>
    <p:extLst>
      <p:ext uri="{BB962C8B-B14F-4D97-AF65-F5344CB8AC3E}">
        <p14:creationId xmlns:p14="http://schemas.microsoft.com/office/powerpoint/2010/main" val="8313040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Teacher may show the picture, then ask the students to say something about it and at last teacher may show the text and read out with proper sound, stress and intonation. He may explain the subject matter then.</a:t>
            </a:r>
            <a:endParaRPr lang="en-US" dirty="0"/>
          </a:p>
        </p:txBody>
      </p:sp>
      <p:sp>
        <p:nvSpPr>
          <p:cNvPr id="4" name="Slide Number Placeholder 3"/>
          <p:cNvSpPr>
            <a:spLocks noGrp="1"/>
          </p:cNvSpPr>
          <p:nvPr>
            <p:ph type="sldNum" sz="quarter" idx="10"/>
          </p:nvPr>
        </p:nvSpPr>
        <p:spPr/>
        <p:txBody>
          <a:bodyPr/>
          <a:lstStyle/>
          <a:p>
            <a:fld id="{DCE9A48C-9FF9-42D8-9458-A320DCAE6EF3}" type="slidenum">
              <a:rPr lang="en-US" smtClean="0"/>
              <a:t>26</a:t>
            </a:fld>
            <a:endParaRPr lang="en-US"/>
          </a:p>
        </p:txBody>
      </p:sp>
    </p:spTree>
    <p:extLst>
      <p:ext uri="{BB962C8B-B14F-4D97-AF65-F5344CB8AC3E}">
        <p14:creationId xmlns:p14="http://schemas.microsoft.com/office/powerpoint/2010/main" val="30582956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Instruction for the students.</a:t>
            </a:r>
          </a:p>
          <a:p>
            <a:pPr algn="ctr"/>
            <a:r>
              <a:rPr lang="en-US" dirty="0" smtClean="0"/>
              <a:t>Teacher may ask the students to open their books to read silently.</a:t>
            </a:r>
            <a:endParaRPr lang="en-US" dirty="0"/>
          </a:p>
        </p:txBody>
      </p:sp>
      <p:sp>
        <p:nvSpPr>
          <p:cNvPr id="4" name="Slide Number Placeholder 3"/>
          <p:cNvSpPr>
            <a:spLocks noGrp="1"/>
          </p:cNvSpPr>
          <p:nvPr>
            <p:ph type="sldNum" sz="quarter" idx="10"/>
          </p:nvPr>
        </p:nvSpPr>
        <p:spPr/>
        <p:txBody>
          <a:bodyPr/>
          <a:lstStyle/>
          <a:p>
            <a:fld id="{DCE9A48C-9FF9-42D8-9458-A320DCAE6EF3}" type="slidenum">
              <a:rPr lang="en-US" smtClean="0"/>
              <a:t>27</a:t>
            </a:fld>
            <a:endParaRPr lang="en-US"/>
          </a:p>
        </p:txBody>
      </p:sp>
    </p:spTree>
    <p:extLst>
      <p:ext uri="{BB962C8B-B14F-4D97-AF65-F5344CB8AC3E}">
        <p14:creationId xmlns:p14="http://schemas.microsoft.com/office/powerpoint/2010/main" val="30402901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This option is the students who have not brought books.</a:t>
            </a:r>
            <a:endParaRPr lang="en-US" dirty="0"/>
          </a:p>
        </p:txBody>
      </p:sp>
      <p:sp>
        <p:nvSpPr>
          <p:cNvPr id="4" name="Slide Number Placeholder 3"/>
          <p:cNvSpPr>
            <a:spLocks noGrp="1"/>
          </p:cNvSpPr>
          <p:nvPr>
            <p:ph type="sldNum" sz="quarter" idx="10"/>
          </p:nvPr>
        </p:nvSpPr>
        <p:spPr/>
        <p:txBody>
          <a:bodyPr/>
          <a:lstStyle/>
          <a:p>
            <a:fld id="{DCE9A48C-9FF9-42D8-9458-A320DCAE6EF3}" type="slidenum">
              <a:rPr lang="en-US" smtClean="0"/>
              <a:t>28</a:t>
            </a:fld>
            <a:endParaRPr lang="en-US"/>
          </a:p>
        </p:txBody>
      </p:sp>
    </p:spTree>
    <p:extLst>
      <p:ext uri="{BB962C8B-B14F-4D97-AF65-F5344CB8AC3E}">
        <p14:creationId xmlns:p14="http://schemas.microsoft.com/office/powerpoint/2010/main" val="15622844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This option may be conducted orally or written.</a:t>
            </a:r>
            <a:endParaRPr lang="en-US" dirty="0"/>
          </a:p>
        </p:txBody>
      </p:sp>
      <p:sp>
        <p:nvSpPr>
          <p:cNvPr id="4" name="Slide Number Placeholder 3"/>
          <p:cNvSpPr>
            <a:spLocks noGrp="1"/>
          </p:cNvSpPr>
          <p:nvPr>
            <p:ph type="sldNum" sz="quarter" idx="10"/>
          </p:nvPr>
        </p:nvSpPr>
        <p:spPr/>
        <p:txBody>
          <a:bodyPr/>
          <a:lstStyle/>
          <a:p>
            <a:fld id="{DCE9A48C-9FF9-42D8-9458-A320DCAE6EF3}" type="slidenum">
              <a:rPr lang="en-US" smtClean="0"/>
              <a:t>29</a:t>
            </a:fld>
            <a:endParaRPr lang="en-US"/>
          </a:p>
        </p:txBody>
      </p:sp>
    </p:spTree>
    <p:extLst>
      <p:ext uri="{BB962C8B-B14F-4D97-AF65-F5344CB8AC3E}">
        <p14:creationId xmlns:p14="http://schemas.microsoft.com/office/powerpoint/2010/main" val="3248782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5 seconds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DCE9A48C-9FF9-42D8-9458-A320DCAE6EF3}" type="slidenum">
              <a:rPr lang="en-US" smtClean="0"/>
              <a:t>3</a:t>
            </a:fld>
            <a:endParaRPr lang="en-US"/>
          </a:p>
        </p:txBody>
      </p:sp>
    </p:spTree>
    <p:extLst>
      <p:ext uri="{BB962C8B-B14F-4D97-AF65-F5344CB8AC3E}">
        <p14:creationId xmlns:p14="http://schemas.microsoft.com/office/powerpoint/2010/main" val="10910473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This option may be conducted orally or written.</a:t>
            </a:r>
          </a:p>
          <a:p>
            <a:pPr algn="ctr"/>
            <a:endParaRPr lang="en-US" dirty="0"/>
          </a:p>
        </p:txBody>
      </p:sp>
      <p:sp>
        <p:nvSpPr>
          <p:cNvPr id="4" name="Slide Number Placeholder 3"/>
          <p:cNvSpPr>
            <a:spLocks noGrp="1"/>
          </p:cNvSpPr>
          <p:nvPr>
            <p:ph type="sldNum" sz="quarter" idx="10"/>
          </p:nvPr>
        </p:nvSpPr>
        <p:spPr/>
        <p:txBody>
          <a:bodyPr/>
          <a:lstStyle/>
          <a:p>
            <a:fld id="{DCE9A48C-9FF9-42D8-9458-A320DCAE6EF3}" type="slidenum">
              <a:rPr lang="en-US" smtClean="0"/>
              <a:t>30</a:t>
            </a:fld>
            <a:endParaRPr lang="en-US"/>
          </a:p>
        </p:txBody>
      </p:sp>
    </p:spTree>
    <p:extLst>
      <p:ext uri="{BB962C8B-B14F-4D97-AF65-F5344CB8AC3E}">
        <p14:creationId xmlns:p14="http://schemas.microsoft.com/office/powerpoint/2010/main" val="688579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Teacher may instruct the students to write at home for next class.</a:t>
            </a:r>
            <a:endParaRPr lang="en-US" dirty="0"/>
          </a:p>
        </p:txBody>
      </p:sp>
      <p:sp>
        <p:nvSpPr>
          <p:cNvPr id="4" name="Slide Number Placeholder 3"/>
          <p:cNvSpPr>
            <a:spLocks noGrp="1"/>
          </p:cNvSpPr>
          <p:nvPr>
            <p:ph type="sldNum" sz="quarter" idx="10"/>
          </p:nvPr>
        </p:nvSpPr>
        <p:spPr/>
        <p:txBody>
          <a:bodyPr/>
          <a:lstStyle/>
          <a:p>
            <a:fld id="{DCE9A48C-9FF9-42D8-9458-A320DCAE6EF3}" type="slidenum">
              <a:rPr lang="en-US" smtClean="0"/>
              <a:t>31</a:t>
            </a:fld>
            <a:endParaRPr lang="en-US"/>
          </a:p>
        </p:txBody>
      </p:sp>
    </p:spTree>
    <p:extLst>
      <p:ext uri="{BB962C8B-B14F-4D97-AF65-F5344CB8AC3E}">
        <p14:creationId xmlns:p14="http://schemas.microsoft.com/office/powerpoint/2010/main" val="2342200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Teacher may let them watch the video to say some thing then……..</a:t>
            </a:r>
            <a:endParaRPr lang="en-US" dirty="0"/>
          </a:p>
        </p:txBody>
      </p:sp>
      <p:sp>
        <p:nvSpPr>
          <p:cNvPr id="4" name="Slide Number Placeholder 3"/>
          <p:cNvSpPr>
            <a:spLocks noGrp="1"/>
          </p:cNvSpPr>
          <p:nvPr>
            <p:ph type="sldNum" sz="quarter" idx="10"/>
          </p:nvPr>
        </p:nvSpPr>
        <p:spPr/>
        <p:txBody>
          <a:bodyPr/>
          <a:lstStyle/>
          <a:p>
            <a:fld id="{DCE9A48C-9FF9-42D8-9458-A320DCAE6EF3}" type="slidenum">
              <a:rPr lang="en-US" smtClean="0"/>
              <a:t>4</a:t>
            </a:fld>
            <a:endParaRPr lang="en-US"/>
          </a:p>
        </p:txBody>
      </p:sp>
    </p:spTree>
    <p:extLst>
      <p:ext uri="{BB962C8B-B14F-4D97-AF65-F5344CB8AC3E}">
        <p14:creationId xmlns:p14="http://schemas.microsoft.com/office/powerpoint/2010/main" val="3717159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Lesson declaration.</a:t>
            </a:r>
            <a:endParaRPr lang="en-US" dirty="0"/>
          </a:p>
        </p:txBody>
      </p:sp>
      <p:sp>
        <p:nvSpPr>
          <p:cNvPr id="4" name="Slide Number Placeholder 3"/>
          <p:cNvSpPr>
            <a:spLocks noGrp="1"/>
          </p:cNvSpPr>
          <p:nvPr>
            <p:ph type="sldNum" sz="quarter" idx="10"/>
          </p:nvPr>
        </p:nvSpPr>
        <p:spPr/>
        <p:txBody>
          <a:bodyPr/>
          <a:lstStyle/>
          <a:p>
            <a:fld id="{DCE9A48C-9FF9-42D8-9458-A320DCAE6EF3}" type="slidenum">
              <a:rPr lang="en-US" smtClean="0"/>
              <a:t>5</a:t>
            </a:fld>
            <a:endParaRPr lang="en-US"/>
          </a:p>
        </p:txBody>
      </p:sp>
    </p:spTree>
    <p:extLst>
      <p:ext uri="{BB962C8B-B14F-4D97-AF65-F5344CB8AC3E}">
        <p14:creationId xmlns:p14="http://schemas.microsoft.com/office/powerpoint/2010/main" val="1856756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This will cover both speaking, listening, reading &amp; writing skills.</a:t>
            </a:r>
            <a:endParaRPr lang="en-US" dirty="0"/>
          </a:p>
        </p:txBody>
      </p:sp>
      <p:sp>
        <p:nvSpPr>
          <p:cNvPr id="4" name="Slide Number Placeholder 3"/>
          <p:cNvSpPr>
            <a:spLocks noGrp="1"/>
          </p:cNvSpPr>
          <p:nvPr>
            <p:ph type="sldNum" sz="quarter" idx="10"/>
          </p:nvPr>
        </p:nvSpPr>
        <p:spPr/>
        <p:txBody>
          <a:bodyPr/>
          <a:lstStyle/>
          <a:p>
            <a:fld id="{DCE9A48C-9FF9-42D8-9458-A320DCAE6EF3}" type="slidenum">
              <a:rPr lang="en-US" smtClean="0"/>
              <a:t>6</a:t>
            </a:fld>
            <a:endParaRPr lang="en-US"/>
          </a:p>
        </p:txBody>
      </p:sp>
    </p:spTree>
    <p:extLst>
      <p:ext uri="{BB962C8B-B14F-4D97-AF65-F5344CB8AC3E}">
        <p14:creationId xmlns:p14="http://schemas.microsoft.com/office/powerpoint/2010/main" val="1322998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Teacher  may ask the students to talk about the pictures</a:t>
            </a:r>
            <a:r>
              <a:rPr lang="en-US" baseline="0" dirty="0" smtClean="0"/>
              <a:t> with their partners. To go to  text directly, please click right arrow.</a:t>
            </a:r>
            <a:endParaRPr lang="en-US" dirty="0"/>
          </a:p>
        </p:txBody>
      </p:sp>
      <p:sp>
        <p:nvSpPr>
          <p:cNvPr id="4" name="Slide Number Placeholder 3"/>
          <p:cNvSpPr>
            <a:spLocks noGrp="1"/>
          </p:cNvSpPr>
          <p:nvPr>
            <p:ph type="sldNum" sz="quarter" idx="10"/>
          </p:nvPr>
        </p:nvSpPr>
        <p:spPr/>
        <p:txBody>
          <a:bodyPr/>
          <a:lstStyle/>
          <a:p>
            <a:fld id="{DCE9A48C-9FF9-42D8-9458-A320DCAE6EF3}" type="slidenum">
              <a:rPr lang="en-US" smtClean="0"/>
              <a:t>7</a:t>
            </a:fld>
            <a:endParaRPr lang="en-US"/>
          </a:p>
        </p:txBody>
      </p:sp>
    </p:spTree>
    <p:extLst>
      <p:ext uri="{BB962C8B-B14F-4D97-AF65-F5344CB8AC3E}">
        <p14:creationId xmlns:p14="http://schemas.microsoft.com/office/powerpoint/2010/main" val="508488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It is not mandatory. If teacher</a:t>
            </a:r>
            <a:r>
              <a:rPr lang="en-US" baseline="0" dirty="0" smtClean="0"/>
              <a:t> feels, he may conduct this option.</a:t>
            </a:r>
            <a:endParaRPr lang="en-US" dirty="0"/>
          </a:p>
        </p:txBody>
      </p:sp>
      <p:sp>
        <p:nvSpPr>
          <p:cNvPr id="4" name="Slide Number Placeholder 3"/>
          <p:cNvSpPr>
            <a:spLocks noGrp="1"/>
          </p:cNvSpPr>
          <p:nvPr>
            <p:ph type="sldNum" sz="quarter" idx="10"/>
          </p:nvPr>
        </p:nvSpPr>
        <p:spPr/>
        <p:txBody>
          <a:bodyPr/>
          <a:lstStyle/>
          <a:p>
            <a:fld id="{DCE9A48C-9FF9-42D8-9458-A320DCAE6EF3}" type="slidenum">
              <a:rPr lang="en-US" smtClean="0"/>
              <a:t>8</a:t>
            </a:fld>
            <a:endParaRPr lang="en-US"/>
          </a:p>
        </p:txBody>
      </p:sp>
    </p:spTree>
    <p:extLst>
      <p:ext uri="{BB962C8B-B14F-4D97-AF65-F5344CB8AC3E}">
        <p14:creationId xmlns:p14="http://schemas.microsoft.com/office/powerpoint/2010/main" val="3720024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Teacher may show the word first, then ask the meaning, then he can show the details accordingly.</a:t>
            </a:r>
            <a:endParaRPr lang="en-US" dirty="0"/>
          </a:p>
        </p:txBody>
      </p:sp>
      <p:sp>
        <p:nvSpPr>
          <p:cNvPr id="4" name="Slide Number Placeholder 3"/>
          <p:cNvSpPr>
            <a:spLocks noGrp="1"/>
          </p:cNvSpPr>
          <p:nvPr>
            <p:ph type="sldNum" sz="quarter" idx="10"/>
          </p:nvPr>
        </p:nvSpPr>
        <p:spPr/>
        <p:txBody>
          <a:bodyPr/>
          <a:lstStyle/>
          <a:p>
            <a:fld id="{DCE9A48C-9FF9-42D8-9458-A320DCAE6EF3}" type="slidenum">
              <a:rPr lang="en-US" smtClean="0"/>
              <a:t>9</a:t>
            </a:fld>
            <a:endParaRPr lang="en-US"/>
          </a:p>
        </p:txBody>
      </p:sp>
    </p:spTree>
    <p:extLst>
      <p:ext uri="{BB962C8B-B14F-4D97-AF65-F5344CB8AC3E}">
        <p14:creationId xmlns:p14="http://schemas.microsoft.com/office/powerpoint/2010/main" val="523373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ounded Rectangle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en-US" smtClean="0"/>
              <a:t>Click to edit Master title style</a:t>
            </a:r>
            <a:endParaRPr kumimoji="0" lang="en-US"/>
          </a:p>
        </p:txBody>
      </p:sp>
      <p:sp>
        <p:nvSpPr>
          <p:cNvPr id="20" name="Subtitle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9" name="Date Placeholder 18"/>
          <p:cNvSpPr>
            <a:spLocks noGrp="1"/>
          </p:cNvSpPr>
          <p:nvPr>
            <p:ph type="dt" sz="half" idx="10"/>
          </p:nvPr>
        </p:nvSpPr>
        <p:spPr/>
        <p:txBody>
          <a:bodyPr/>
          <a:lstStyle>
            <a:extLst/>
          </a:lstStyle>
          <a:p>
            <a:fld id="{9D6B41E9-63FA-4960-9058-F42BD353E573}" type="datetimeFigureOut">
              <a:rPr lang="en-US" smtClean="0"/>
              <a:t>6/24/2015</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11" name="Slide Number Placeholder 10"/>
          <p:cNvSpPr>
            <a:spLocks noGrp="1"/>
          </p:cNvSpPr>
          <p:nvPr>
            <p:ph type="sldNum" sz="quarter" idx="12"/>
          </p:nvPr>
        </p:nvSpPr>
        <p:spPr/>
        <p:txBody>
          <a:bodyPr/>
          <a:lstStyle>
            <a:extLst/>
          </a:lstStyle>
          <a:p>
            <a:fld id="{39636D2E-0E42-48FB-B551-F57E05595B8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02920" y="530352"/>
            <a:ext cx="8183880" cy="4187952"/>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9D6B41E9-63FA-4960-9058-F42BD353E573}" type="datetimeFigureOut">
              <a:rPr lang="en-US" smtClean="0"/>
              <a:t>6/24/2015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39636D2E-0E42-48FB-B551-F57E05595B8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4"/>
            <a:ext cx="1981200" cy="5257799"/>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33400" y="533402"/>
            <a:ext cx="5943600" cy="525780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9D6B41E9-63FA-4960-9058-F42BD353E573}" type="datetimeFigureOut">
              <a:rPr lang="en-US" smtClean="0"/>
              <a:t>6/24/2015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39636D2E-0E42-48FB-B551-F57E05595B8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a:xfrm>
            <a:off x="502920" y="530352"/>
            <a:ext cx="8183880" cy="4187952"/>
          </a:xfrm>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9D6B41E9-63FA-4960-9058-F42BD353E573}" type="datetimeFigureOut">
              <a:rPr lang="en-US" smtClean="0"/>
              <a:t>6/24/2015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39636D2E-0E42-48FB-B551-F57E05595B8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ounded Rectangle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9D6B41E9-63FA-4960-9058-F42BD353E573}" type="datetimeFigureOut">
              <a:rPr lang="en-US" smtClean="0"/>
              <a:t>6/24/2015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39636D2E-0E42-48FB-B551-F57E05595B8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9D6B41E9-63FA-4960-9058-F42BD353E573}" type="datetimeFigureOut">
              <a:rPr lang="en-US" smtClean="0"/>
              <a:t>6/24/2015</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39636D2E-0E42-48FB-B551-F57E05595B8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nchor="b"/>
          <a:lstStyle>
            <a:lvl1pPr>
              <a:defRPr b="1"/>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9D6B41E9-63FA-4960-9058-F42BD353E573}" type="datetimeFigureOut">
              <a:rPr lang="en-US" smtClean="0"/>
              <a:t>6/24/2015</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39636D2E-0E42-48FB-B551-F57E05595B8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9D6B41E9-63FA-4960-9058-F42BD353E573}" type="datetimeFigureOut">
              <a:rPr lang="en-US" smtClean="0"/>
              <a:t>6/24/2015</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39636D2E-0E42-48FB-B551-F57E05595B8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9D6B41E9-63FA-4960-9058-F42BD353E573}" type="datetimeFigureOut">
              <a:rPr lang="en-US" smtClean="0"/>
              <a:t>6/24/2015</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39636D2E-0E42-48FB-B551-F57E05595B8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9D6B41E9-63FA-4960-9058-F42BD353E573}" type="datetimeFigureOut">
              <a:rPr lang="en-US" smtClean="0"/>
              <a:t>6/24/2015</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39636D2E-0E42-48FB-B551-F57E05595B8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ound Single Corner Rectangle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9D6B41E9-63FA-4960-9058-F42BD353E573}" type="datetimeFigureOut">
              <a:rPr lang="en-US" smtClean="0"/>
              <a:t>6/24/2015</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39636D2E-0E42-48FB-B551-F57E05595B85}" type="slidenum">
              <a:rPr lang="en-US" smtClean="0"/>
              <a:t>‹#›</a:t>
            </a:fld>
            <a:endParaRPr lang="en-US"/>
          </a:p>
        </p:txBody>
      </p:sp>
      <p:sp>
        <p:nvSpPr>
          <p:cNvPr id="3" name="Picture Placeholder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en-US" smtClean="0"/>
              <a:t>Click icon to add picture</a:t>
            </a:r>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75000"/>
            <a:alpha val="67000"/>
          </a:schemeClr>
        </a:solidFill>
        <a:effectLst/>
      </p:bgPr>
    </p:bg>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ounded Rectangle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3" name="Title Placeholder 12"/>
          <p:cNvSpPr>
            <a:spLocks noGrp="1"/>
          </p:cNvSpPr>
          <p:nvPr>
            <p:ph type="title"/>
          </p:nvPr>
        </p:nvSpPr>
        <p:spPr>
          <a:xfrm>
            <a:off x="502920" y="4985590"/>
            <a:ext cx="8183880" cy="1051560"/>
          </a:xfrm>
          <a:prstGeom prst="rect">
            <a:avLst/>
          </a:prstGeom>
        </p:spPr>
        <p:txBody>
          <a:bodyPr vert="horz" anchor="b">
            <a:normAutofit/>
          </a:bodyPr>
          <a:lstStyle>
            <a:extLst/>
          </a:lstStyle>
          <a:p>
            <a:r>
              <a:rPr kumimoji="0" lang="en-US" smtClean="0"/>
              <a:t>Click to edit Master title style</a:t>
            </a:r>
            <a:endParaRPr kumimoji="0" lang="en-US"/>
          </a:p>
        </p:txBody>
      </p:sp>
      <p:sp>
        <p:nvSpPr>
          <p:cNvPr id="4" name="Text Placeholder 3"/>
          <p:cNvSpPr>
            <a:spLocks noGrp="1"/>
          </p:cNvSpPr>
          <p:nvPr>
            <p:ph type="body" idx="1"/>
          </p:nvPr>
        </p:nvSpPr>
        <p:spPr>
          <a:xfrm>
            <a:off x="502920" y="530352"/>
            <a:ext cx="8183880" cy="4187952"/>
          </a:xfrm>
          <a:prstGeom prst="rect">
            <a:avLst/>
          </a:prstGeom>
        </p:spPr>
        <p:txBody>
          <a:bodyPr vert="horz" lIns="182880" tIns="9144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5" name="Date Placeholder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9D6B41E9-63FA-4960-9058-F42BD353E573}" type="datetimeFigureOut">
              <a:rPr lang="en-US" smtClean="0"/>
              <a:t>6/24/2015</a:t>
            </a:fld>
            <a:endParaRPr lang="en-US"/>
          </a:p>
        </p:txBody>
      </p:sp>
      <p:sp>
        <p:nvSpPr>
          <p:cNvPr id="18" name="Footer Placeholder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en-US"/>
          </a:p>
        </p:txBody>
      </p:sp>
      <p:sp>
        <p:nvSpPr>
          <p:cNvPr id="5" name="Slide Number Placeholder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39636D2E-0E42-48FB-B551-F57E05595B8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1.bmp"/></Relationships>
</file>

<file path=ppt/slides/_rels/slide2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3.w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 Target="slide2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Rounded Rectangle 1"/>
          <p:cNvSpPr/>
          <p:nvPr/>
        </p:nvSpPr>
        <p:spPr>
          <a:xfrm>
            <a:off x="2057400" y="990600"/>
            <a:ext cx="5638800" cy="12954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smtClean="0">
                <a:latin typeface="Book Antiqua" pitchFamily="18" charset="0"/>
              </a:rPr>
              <a:t>Hidden Page</a:t>
            </a:r>
            <a:endParaRPr lang="en-US" sz="3200" b="1" dirty="0">
              <a:latin typeface="Book Antiqua" pitchFamily="18" charset="0"/>
            </a:endParaRPr>
          </a:p>
        </p:txBody>
      </p:sp>
      <p:sp>
        <p:nvSpPr>
          <p:cNvPr id="3" name="TextBox 2"/>
          <p:cNvSpPr txBox="1"/>
          <p:nvPr/>
        </p:nvSpPr>
        <p:spPr>
          <a:xfrm>
            <a:off x="381000" y="3352800"/>
            <a:ext cx="8382000" cy="954107"/>
          </a:xfrm>
          <a:prstGeom prst="rect">
            <a:avLst/>
          </a:prstGeom>
          <a:noFill/>
        </p:spPr>
        <p:txBody>
          <a:bodyPr wrap="square" rtlCol="0">
            <a:spAutoFit/>
          </a:bodyPr>
          <a:lstStyle/>
          <a:p>
            <a:pPr algn="ctr"/>
            <a:r>
              <a:rPr lang="en-US" sz="2800" b="1" dirty="0" smtClean="0">
                <a:latin typeface="Book Antiqua" pitchFamily="18" charset="0"/>
              </a:rPr>
              <a:t>Teacher may follow the instructions below the pages to make the class effective.</a:t>
            </a:r>
            <a:endParaRPr lang="en-US" sz="2800" b="1" dirty="0">
              <a:latin typeface="Book Antiqua" pitchFamily="18" charset="0"/>
            </a:endParaRPr>
          </a:p>
        </p:txBody>
      </p:sp>
    </p:spTree>
    <p:extLst>
      <p:ext uri="{BB962C8B-B14F-4D97-AF65-F5344CB8AC3E}">
        <p14:creationId xmlns:p14="http://schemas.microsoft.com/office/powerpoint/2010/main" val="4182925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914400" y="609600"/>
            <a:ext cx="7162800"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cs typeface="Aparajita" pitchFamily="34" charset="0"/>
              </a:rPr>
              <a:t>Used to</a:t>
            </a:r>
            <a:endParaRPr lang="en-US" sz="3200" b="1" dirty="0">
              <a:latin typeface="Book Antiqua" pitchFamily="18" charset="0"/>
            </a:endParaRPr>
          </a:p>
        </p:txBody>
      </p:sp>
      <p:sp>
        <p:nvSpPr>
          <p:cNvPr id="3" name="TextBox 2"/>
          <p:cNvSpPr txBox="1"/>
          <p:nvPr/>
        </p:nvSpPr>
        <p:spPr>
          <a:xfrm>
            <a:off x="943429" y="1372750"/>
            <a:ext cx="7162800" cy="584775"/>
          </a:xfrm>
          <a:prstGeom prst="rect">
            <a:avLst/>
          </a:prstGeom>
          <a:noFill/>
          <a:ln>
            <a:solidFill>
              <a:schemeClr val="tx1"/>
            </a:solidFill>
          </a:ln>
        </p:spPr>
        <p:txBody>
          <a:bodyPr wrap="square" rtlCol="0">
            <a:spAutoFit/>
          </a:bodyPr>
          <a:lstStyle/>
          <a:p>
            <a:r>
              <a:rPr lang="en-US" sz="3200" b="1" dirty="0" smtClean="0">
                <a:latin typeface="Book Antiqua" pitchFamily="18" charset="0"/>
              </a:rPr>
              <a:t>Meaning : </a:t>
            </a:r>
            <a:r>
              <a:rPr lang="en-US" sz="3200" b="1" dirty="0" smtClean="0">
                <a:latin typeface="Book Antiqua" pitchFamily="18" charset="0"/>
                <a:cs typeface="Aparajita" pitchFamily="34" charset="0"/>
              </a:rPr>
              <a:t>in the habit of/ habit</a:t>
            </a:r>
            <a:endParaRPr lang="en-US" sz="3200" b="1" dirty="0">
              <a:latin typeface="Book Antiqua" pitchFamily="18" charset="0"/>
              <a:cs typeface="Aparajita" pitchFamily="34" charset="0"/>
            </a:endParaRPr>
          </a:p>
        </p:txBody>
      </p:sp>
      <p:sp>
        <p:nvSpPr>
          <p:cNvPr id="4" name="TextBox 3"/>
          <p:cNvSpPr txBox="1"/>
          <p:nvPr/>
        </p:nvSpPr>
        <p:spPr>
          <a:xfrm>
            <a:off x="609600" y="5816024"/>
            <a:ext cx="8048171"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rPr>
              <a:t>I used to play football in my childhood.</a:t>
            </a:r>
            <a:endParaRPr lang="en-US" sz="3200" b="1" dirty="0">
              <a:latin typeface="Book Antiqua"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6939" y="2209800"/>
            <a:ext cx="6295779" cy="2970867"/>
          </a:xfrm>
          <a:prstGeom prst="rect">
            <a:avLst/>
          </a:prstGeom>
        </p:spPr>
      </p:pic>
    </p:spTree>
    <p:extLst>
      <p:ext uri="{BB962C8B-B14F-4D97-AF65-F5344CB8AC3E}">
        <p14:creationId xmlns:p14="http://schemas.microsoft.com/office/powerpoint/2010/main" val="2736619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714829" y="609600"/>
            <a:ext cx="7819570" cy="646331"/>
          </a:xfrm>
          <a:prstGeom prst="rect">
            <a:avLst/>
          </a:prstGeom>
          <a:noFill/>
          <a:ln>
            <a:solidFill>
              <a:schemeClr val="tx1"/>
            </a:solidFill>
          </a:ln>
        </p:spPr>
        <p:txBody>
          <a:bodyPr wrap="square" rtlCol="0">
            <a:spAutoFit/>
          </a:bodyPr>
          <a:lstStyle/>
          <a:p>
            <a:pPr algn="ctr"/>
            <a:r>
              <a:rPr lang="en-US" sz="3600" b="1" dirty="0">
                <a:latin typeface="Book Antiqua" pitchFamily="18" charset="0"/>
                <a:cs typeface="Aparajita" pitchFamily="34" charset="0"/>
              </a:rPr>
              <a:t>I</a:t>
            </a:r>
            <a:r>
              <a:rPr lang="en-US" sz="3600" b="1" dirty="0" smtClean="0">
                <a:latin typeface="Book Antiqua" pitchFamily="18" charset="0"/>
                <a:cs typeface="Aparajita" pitchFamily="34" charset="0"/>
              </a:rPr>
              <a:t>nherit</a:t>
            </a:r>
            <a:endParaRPr lang="en-US" sz="3600" b="1" dirty="0">
              <a:latin typeface="Book Antiqua" pitchFamily="18" charset="0"/>
              <a:cs typeface="Aparajita" pitchFamily="34" charset="0"/>
            </a:endParaRPr>
          </a:p>
        </p:txBody>
      </p:sp>
      <p:sp>
        <p:nvSpPr>
          <p:cNvPr id="3" name="TextBox 2"/>
          <p:cNvSpPr txBox="1"/>
          <p:nvPr/>
        </p:nvSpPr>
        <p:spPr>
          <a:xfrm>
            <a:off x="714830" y="1372750"/>
            <a:ext cx="7819570"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rPr>
              <a:t>Meaning : Heir, take over, get</a:t>
            </a:r>
            <a:endParaRPr lang="en-US" sz="3200" b="1" dirty="0">
              <a:latin typeface="Book Antiqua" pitchFamily="18" charset="0"/>
              <a:cs typeface="Aparajita" pitchFamily="34" charset="0"/>
            </a:endParaRPr>
          </a:p>
        </p:txBody>
      </p:sp>
      <p:sp>
        <p:nvSpPr>
          <p:cNvPr id="4" name="TextBox 3"/>
          <p:cNvSpPr txBox="1"/>
          <p:nvPr/>
        </p:nvSpPr>
        <p:spPr>
          <a:xfrm>
            <a:off x="714828" y="5993694"/>
            <a:ext cx="7819572" cy="523220"/>
          </a:xfrm>
          <a:prstGeom prst="rect">
            <a:avLst/>
          </a:prstGeom>
          <a:noFill/>
          <a:ln>
            <a:solidFill>
              <a:schemeClr val="tx1"/>
            </a:solidFill>
          </a:ln>
        </p:spPr>
        <p:txBody>
          <a:bodyPr wrap="square" rtlCol="0">
            <a:spAutoFit/>
          </a:bodyPr>
          <a:lstStyle/>
          <a:p>
            <a:pPr algn="ctr"/>
            <a:r>
              <a:rPr lang="en-US" sz="2800" b="1" dirty="0" smtClean="0">
                <a:latin typeface="Book Antiqua" pitchFamily="18" charset="0"/>
              </a:rPr>
              <a:t>She inherited a house from her mother.</a:t>
            </a:r>
            <a:endParaRPr lang="en-US" sz="2800" b="1" dirty="0">
              <a:latin typeface="Book Antiqua"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828" y="2037001"/>
            <a:ext cx="7819572" cy="3906599"/>
          </a:xfrm>
          <a:prstGeom prst="rect">
            <a:avLst/>
          </a:prstGeom>
        </p:spPr>
      </p:pic>
    </p:spTree>
    <p:extLst>
      <p:ext uri="{BB962C8B-B14F-4D97-AF65-F5344CB8AC3E}">
        <p14:creationId xmlns:p14="http://schemas.microsoft.com/office/powerpoint/2010/main" val="287825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066800" y="609600"/>
            <a:ext cx="7162800" cy="707886"/>
          </a:xfrm>
          <a:prstGeom prst="rect">
            <a:avLst/>
          </a:prstGeom>
          <a:noFill/>
          <a:ln>
            <a:solidFill>
              <a:schemeClr val="tx1"/>
            </a:solidFill>
          </a:ln>
        </p:spPr>
        <p:txBody>
          <a:bodyPr wrap="square" rtlCol="0">
            <a:spAutoFit/>
          </a:bodyPr>
          <a:lstStyle/>
          <a:p>
            <a:pPr algn="ctr"/>
            <a:r>
              <a:rPr lang="en-US" sz="4000" b="1" dirty="0" smtClean="0">
                <a:latin typeface="Book Antiqua" pitchFamily="18" charset="0"/>
                <a:cs typeface="Aparajita" pitchFamily="34" charset="0"/>
              </a:rPr>
              <a:t>Mainstream</a:t>
            </a:r>
            <a:endParaRPr lang="en-US" sz="4000" b="1" dirty="0">
              <a:latin typeface="Book Antiqua" pitchFamily="18" charset="0"/>
              <a:cs typeface="Aparajita" pitchFamily="34" charset="0"/>
            </a:endParaRPr>
          </a:p>
        </p:txBody>
      </p:sp>
      <p:sp>
        <p:nvSpPr>
          <p:cNvPr id="3" name="TextBox 2"/>
          <p:cNvSpPr txBox="1"/>
          <p:nvPr/>
        </p:nvSpPr>
        <p:spPr>
          <a:xfrm>
            <a:off x="1066800" y="1372750"/>
            <a:ext cx="7162800"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rPr>
              <a:t>Meaning : </a:t>
            </a:r>
            <a:r>
              <a:rPr lang="en-US" sz="3200" b="1" dirty="0" smtClean="0">
                <a:latin typeface="Book Antiqua" pitchFamily="18" charset="0"/>
                <a:cs typeface="Aparajita" pitchFamily="34" charset="0"/>
              </a:rPr>
              <a:t>locality, normal place, </a:t>
            </a:r>
            <a:endParaRPr lang="en-US" sz="3200" b="1" dirty="0">
              <a:latin typeface="Book Antiqua" pitchFamily="18" charset="0"/>
              <a:cs typeface="Aparajita" pitchFamily="34" charset="0"/>
            </a:endParaRPr>
          </a:p>
        </p:txBody>
      </p:sp>
      <p:sp>
        <p:nvSpPr>
          <p:cNvPr id="4" name="TextBox 3"/>
          <p:cNvSpPr txBox="1"/>
          <p:nvPr/>
        </p:nvSpPr>
        <p:spPr>
          <a:xfrm>
            <a:off x="1066800" y="5968425"/>
            <a:ext cx="7162800"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rPr>
              <a:t>In winter they came to mainstream.</a:t>
            </a:r>
            <a:endParaRPr lang="en-US" sz="3200" b="1" dirty="0">
              <a:latin typeface="Book Antiqua"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1" y="2071826"/>
            <a:ext cx="7162800" cy="3795574"/>
          </a:xfrm>
          <a:prstGeom prst="rect">
            <a:avLst/>
          </a:prstGeom>
          <a:ln>
            <a:solidFill>
              <a:schemeClr val="tx1"/>
            </a:solidFill>
          </a:ln>
        </p:spPr>
      </p:pic>
    </p:spTree>
    <p:extLst>
      <p:ext uri="{BB962C8B-B14F-4D97-AF65-F5344CB8AC3E}">
        <p14:creationId xmlns:p14="http://schemas.microsoft.com/office/powerpoint/2010/main" val="312305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wipe(left)">
                                      <p:cBhvr>
                                        <p:cTn id="2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914400" y="609600"/>
            <a:ext cx="7162800" cy="584775"/>
          </a:xfrm>
          <a:prstGeom prst="rect">
            <a:avLst/>
          </a:prstGeom>
          <a:noFill/>
          <a:ln>
            <a:solidFill>
              <a:schemeClr val="tx1"/>
            </a:solidFill>
          </a:ln>
        </p:spPr>
        <p:txBody>
          <a:bodyPr wrap="square" rtlCol="0">
            <a:spAutoFit/>
          </a:bodyPr>
          <a:lstStyle/>
          <a:p>
            <a:pPr algn="ctr"/>
            <a:r>
              <a:rPr lang="en-US" sz="3200" b="1" dirty="0">
                <a:latin typeface="Book Antiqua" pitchFamily="18" charset="0"/>
                <a:cs typeface="Aparajita" pitchFamily="34" charset="0"/>
              </a:rPr>
              <a:t>P</a:t>
            </a:r>
            <a:r>
              <a:rPr lang="en-US" sz="3200" b="1" dirty="0" smtClean="0">
                <a:latin typeface="Book Antiqua" pitchFamily="18" charset="0"/>
                <a:cs typeface="Aparajita" pitchFamily="34" charset="0"/>
              </a:rPr>
              <a:t>etty</a:t>
            </a:r>
            <a:endParaRPr lang="en-US" sz="3200" b="1" dirty="0">
              <a:latin typeface="Book Antiqua" pitchFamily="18" charset="0"/>
              <a:cs typeface="Aparajita" pitchFamily="34" charset="0"/>
            </a:endParaRPr>
          </a:p>
        </p:txBody>
      </p:sp>
      <p:sp>
        <p:nvSpPr>
          <p:cNvPr id="3" name="TextBox 2"/>
          <p:cNvSpPr txBox="1"/>
          <p:nvPr/>
        </p:nvSpPr>
        <p:spPr>
          <a:xfrm>
            <a:off x="943429" y="1372750"/>
            <a:ext cx="7162800"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rPr>
              <a:t>Meaning : </a:t>
            </a:r>
            <a:r>
              <a:rPr lang="en-US" sz="3200" b="1" dirty="0" smtClean="0">
                <a:latin typeface="Book Antiqua" pitchFamily="18" charset="0"/>
                <a:cs typeface="Aparajita" pitchFamily="34" charset="0"/>
              </a:rPr>
              <a:t>small, miniature, little</a:t>
            </a:r>
            <a:endParaRPr lang="en-US" sz="3200" b="1" dirty="0">
              <a:latin typeface="Book Antiqua" pitchFamily="18" charset="0"/>
              <a:cs typeface="Aparajita" pitchFamily="34" charset="0"/>
            </a:endParaRPr>
          </a:p>
        </p:txBody>
      </p:sp>
      <p:sp>
        <p:nvSpPr>
          <p:cNvPr id="4" name="TextBox 3"/>
          <p:cNvSpPr txBox="1"/>
          <p:nvPr/>
        </p:nvSpPr>
        <p:spPr>
          <a:xfrm>
            <a:off x="943429" y="6120825"/>
            <a:ext cx="7162800"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rPr>
              <a:t>All these are petty creatures.</a:t>
            </a:r>
            <a:endParaRPr lang="en-US" sz="3200" b="1" dirty="0">
              <a:latin typeface="Book Antiqua"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2175982"/>
            <a:ext cx="5490210" cy="3829304"/>
          </a:xfrm>
          <a:prstGeom prst="rect">
            <a:avLst/>
          </a:prstGeom>
        </p:spPr>
      </p:pic>
    </p:spTree>
    <p:extLst>
      <p:ext uri="{BB962C8B-B14F-4D97-AF65-F5344CB8AC3E}">
        <p14:creationId xmlns:p14="http://schemas.microsoft.com/office/powerpoint/2010/main" val="103451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914400" y="609600"/>
            <a:ext cx="7162800"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cs typeface="Aparajita" pitchFamily="34" charset="0"/>
              </a:rPr>
              <a:t>Trick</a:t>
            </a:r>
            <a:endParaRPr lang="en-US" sz="3200" b="1" dirty="0">
              <a:latin typeface="Book Antiqua" pitchFamily="18" charset="0"/>
              <a:cs typeface="Aparajita" pitchFamily="34" charset="0"/>
            </a:endParaRPr>
          </a:p>
        </p:txBody>
      </p:sp>
      <p:sp>
        <p:nvSpPr>
          <p:cNvPr id="3" name="TextBox 2"/>
          <p:cNvSpPr txBox="1"/>
          <p:nvPr/>
        </p:nvSpPr>
        <p:spPr>
          <a:xfrm>
            <a:off x="943429" y="1372750"/>
            <a:ext cx="7162800"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rPr>
              <a:t>Meaning : </a:t>
            </a:r>
            <a:r>
              <a:rPr lang="en-US" sz="3200" b="1" dirty="0" smtClean="0">
                <a:latin typeface="Book Antiqua" pitchFamily="18" charset="0"/>
                <a:cs typeface="Aparajita" pitchFamily="34" charset="0"/>
              </a:rPr>
              <a:t>Fake, false, bogus</a:t>
            </a:r>
            <a:endParaRPr lang="en-US" sz="3200" b="1" dirty="0">
              <a:latin typeface="Book Antiqua" pitchFamily="18" charset="0"/>
              <a:cs typeface="Aparajita" pitchFamily="34" charset="0"/>
            </a:endParaRPr>
          </a:p>
        </p:txBody>
      </p:sp>
      <p:sp>
        <p:nvSpPr>
          <p:cNvPr id="4" name="TextBox 3"/>
          <p:cNvSpPr txBox="1"/>
          <p:nvPr/>
        </p:nvSpPr>
        <p:spPr>
          <a:xfrm>
            <a:off x="943429" y="5968425"/>
            <a:ext cx="7162800"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rPr>
              <a:t>I have understood your tricks.</a:t>
            </a:r>
            <a:endParaRPr lang="en-US" sz="3200" b="1" dirty="0">
              <a:latin typeface="Book Antiqua"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2206428"/>
            <a:ext cx="4800600" cy="3584772"/>
          </a:xfrm>
          <a:prstGeom prst="rect">
            <a:avLst/>
          </a:prstGeom>
        </p:spPr>
      </p:pic>
    </p:spTree>
    <p:extLst>
      <p:ext uri="{BB962C8B-B14F-4D97-AF65-F5344CB8AC3E}">
        <p14:creationId xmlns:p14="http://schemas.microsoft.com/office/powerpoint/2010/main" val="184457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alpha val="67000"/>
          </a:schemeClr>
        </a:solidFill>
        <a:effectLst/>
      </p:bgPr>
    </p:bg>
    <p:spTree>
      <p:nvGrpSpPr>
        <p:cNvPr id="1" name=""/>
        <p:cNvGrpSpPr/>
        <p:nvPr/>
      </p:nvGrpSpPr>
      <p:grpSpPr>
        <a:xfrm>
          <a:off x="0" y="0"/>
          <a:ext cx="0" cy="0"/>
          <a:chOff x="0" y="0"/>
          <a:chExt cx="0" cy="0"/>
        </a:xfrm>
      </p:grpSpPr>
      <p:sp>
        <p:nvSpPr>
          <p:cNvPr id="3" name="TextBox 2"/>
          <p:cNvSpPr txBox="1"/>
          <p:nvPr/>
        </p:nvSpPr>
        <p:spPr>
          <a:xfrm>
            <a:off x="914400" y="228600"/>
            <a:ext cx="7162800"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cs typeface="Aparajita" pitchFamily="34" charset="0"/>
              </a:rPr>
              <a:t>Integral part</a:t>
            </a:r>
            <a:endParaRPr lang="en-US" sz="3200" b="1" dirty="0">
              <a:latin typeface="Book Antiqua" pitchFamily="18" charset="0"/>
              <a:cs typeface="Aparajita" pitchFamily="34" charset="0"/>
            </a:endParaRPr>
          </a:p>
        </p:txBody>
      </p:sp>
      <p:sp>
        <p:nvSpPr>
          <p:cNvPr id="4" name="TextBox 3"/>
          <p:cNvSpPr txBox="1"/>
          <p:nvPr/>
        </p:nvSpPr>
        <p:spPr>
          <a:xfrm>
            <a:off x="943429" y="991750"/>
            <a:ext cx="7162800" cy="954107"/>
          </a:xfrm>
          <a:prstGeom prst="rect">
            <a:avLst/>
          </a:prstGeom>
          <a:noFill/>
          <a:ln>
            <a:solidFill>
              <a:schemeClr val="tx1"/>
            </a:solidFill>
          </a:ln>
        </p:spPr>
        <p:txBody>
          <a:bodyPr wrap="square" rtlCol="0">
            <a:spAutoFit/>
          </a:bodyPr>
          <a:lstStyle/>
          <a:p>
            <a:pPr algn="just">
              <a:tabLst>
                <a:tab pos="2336800" algn="l"/>
              </a:tabLst>
            </a:pPr>
            <a:r>
              <a:rPr lang="en-US" sz="3200" b="1" dirty="0" smtClean="0">
                <a:latin typeface="Book Antiqua" pitchFamily="18" charset="0"/>
              </a:rPr>
              <a:t>Meaning </a:t>
            </a:r>
            <a:r>
              <a:rPr lang="en-US" sz="2400" b="1" dirty="0" smtClean="0">
                <a:latin typeface="Book Antiqua" pitchFamily="18" charset="0"/>
              </a:rPr>
              <a:t>: Thickened</a:t>
            </a:r>
            <a:r>
              <a:rPr lang="en-US" sz="2400" b="1" dirty="0">
                <a:latin typeface="Book Antiqua" pitchFamily="18" charset="0"/>
              </a:rPr>
              <a:t>, integrate, undivided, </a:t>
            </a:r>
            <a:r>
              <a:rPr lang="en-US" sz="2400" b="1" dirty="0" smtClean="0">
                <a:latin typeface="Book Antiqua" pitchFamily="18" charset="0"/>
              </a:rPr>
              <a:t>	unabated</a:t>
            </a:r>
            <a:r>
              <a:rPr lang="en-US" sz="2400" b="1" dirty="0">
                <a:latin typeface="Book Antiqua" pitchFamily="18" charset="0"/>
              </a:rPr>
              <a:t>, undisputed, integral</a:t>
            </a:r>
            <a:endParaRPr lang="en-US" sz="2400" b="1" dirty="0">
              <a:latin typeface="Book Antiqua" pitchFamily="18" charset="0"/>
              <a:cs typeface="Aparajita" pitchFamily="34" charset="0"/>
            </a:endParaRPr>
          </a:p>
        </p:txBody>
      </p:sp>
      <p:sp>
        <p:nvSpPr>
          <p:cNvPr id="5" name="TextBox 4"/>
          <p:cNvSpPr txBox="1"/>
          <p:nvPr/>
        </p:nvSpPr>
        <p:spPr>
          <a:xfrm>
            <a:off x="943429" y="6044625"/>
            <a:ext cx="7162800"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rPr>
              <a:t>Head is the integral part of the body.</a:t>
            </a:r>
            <a:endParaRPr lang="en-US" sz="3200" b="1" dirty="0">
              <a:latin typeface="Book Antiqua" pitchFamily="18" charset="0"/>
            </a:endParaRPr>
          </a:p>
        </p:txBody>
      </p:sp>
      <p:pic>
        <p:nvPicPr>
          <p:cNvPr id="6" name="Picture 5"/>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2000"/>
                    </a14:imgEffect>
                  </a14:imgLayer>
                </a14:imgProps>
              </a:ext>
              <a:ext uri="{28A0092B-C50C-407E-A947-70E740481C1C}">
                <a14:useLocalDpi xmlns:a14="http://schemas.microsoft.com/office/drawing/2010/main" val="0"/>
              </a:ext>
            </a:extLst>
          </a:blip>
          <a:srcRect b="68755"/>
          <a:stretch/>
        </p:blipFill>
        <p:spPr>
          <a:xfrm>
            <a:off x="3069264" y="1985700"/>
            <a:ext cx="2616708" cy="1240029"/>
          </a:xfrm>
          <a:prstGeom prst="rect">
            <a:avLst/>
          </a:prstGeom>
        </p:spPr>
      </p:pic>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2000"/>
                    </a14:imgEffect>
                  </a14:imgLayer>
                </a14:imgProps>
              </a:ext>
              <a:ext uri="{28A0092B-C50C-407E-A947-70E740481C1C}">
                <a14:useLocalDpi xmlns:a14="http://schemas.microsoft.com/office/drawing/2010/main" val="0"/>
              </a:ext>
            </a:extLst>
          </a:blip>
          <a:srcRect t="33805"/>
          <a:stretch/>
        </p:blipFill>
        <p:spPr>
          <a:xfrm>
            <a:off x="3098292" y="3225729"/>
            <a:ext cx="2616708" cy="2627157"/>
          </a:xfrm>
          <a:prstGeom prst="rect">
            <a:avLst/>
          </a:prstGeom>
        </p:spPr>
      </p:pic>
    </p:spTree>
    <p:extLst>
      <p:ext uri="{BB962C8B-B14F-4D97-AF65-F5344CB8AC3E}">
        <p14:creationId xmlns:p14="http://schemas.microsoft.com/office/powerpoint/2010/main" val="280328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1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2000" fill="hold"/>
                                        <p:tgtEl>
                                          <p:spTgt spid="7"/>
                                        </p:tgtEl>
                                        <p:attrNameLst>
                                          <p:attrName>ppt_x</p:attrName>
                                        </p:attrNameLst>
                                      </p:cBhvr>
                                      <p:tavLst>
                                        <p:tav tm="0">
                                          <p:val>
                                            <p:strVal val="#ppt_x"/>
                                          </p:val>
                                        </p:tav>
                                        <p:tav tm="100000">
                                          <p:val>
                                            <p:strVal val="#ppt_x"/>
                                          </p:val>
                                        </p:tav>
                                      </p:tavLst>
                                    </p:anim>
                                    <p:anim calcmode="lin" valueType="num">
                                      <p:cBhvr additive="base">
                                        <p:cTn id="13"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2000" fill="hold"/>
                                        <p:tgtEl>
                                          <p:spTgt spid="6"/>
                                        </p:tgtEl>
                                        <p:attrNameLst>
                                          <p:attrName>ppt_x</p:attrName>
                                        </p:attrNameLst>
                                      </p:cBhvr>
                                      <p:tavLst>
                                        <p:tav tm="0">
                                          <p:val>
                                            <p:strVal val="#ppt_x"/>
                                          </p:val>
                                        </p:tav>
                                        <p:tav tm="100000">
                                          <p:val>
                                            <p:strVal val="#ppt_x"/>
                                          </p:val>
                                        </p:tav>
                                      </p:tavLst>
                                    </p:anim>
                                    <p:anim calcmode="lin" valueType="num">
                                      <p:cBhvr additive="base">
                                        <p:cTn id="19" dur="2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914399" y="609600"/>
            <a:ext cx="7467599"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cs typeface="Aparajita" pitchFamily="34" charset="0"/>
              </a:rPr>
              <a:t>Community</a:t>
            </a:r>
            <a:endParaRPr lang="en-US" sz="3200" b="1" dirty="0">
              <a:latin typeface="Book Antiqua" pitchFamily="18" charset="0"/>
              <a:cs typeface="Aparajita" pitchFamily="34" charset="0"/>
            </a:endParaRPr>
          </a:p>
        </p:txBody>
      </p:sp>
      <p:sp>
        <p:nvSpPr>
          <p:cNvPr id="4" name="TextBox 3"/>
          <p:cNvSpPr txBox="1"/>
          <p:nvPr/>
        </p:nvSpPr>
        <p:spPr>
          <a:xfrm>
            <a:off x="943428" y="1372750"/>
            <a:ext cx="7438571" cy="1015663"/>
          </a:xfrm>
          <a:prstGeom prst="rect">
            <a:avLst/>
          </a:prstGeom>
          <a:noFill/>
          <a:ln>
            <a:solidFill>
              <a:schemeClr val="tx1"/>
            </a:solidFill>
          </a:ln>
        </p:spPr>
        <p:txBody>
          <a:bodyPr wrap="square" rtlCol="0">
            <a:spAutoFit/>
          </a:bodyPr>
          <a:lstStyle/>
          <a:p>
            <a:pPr algn="ctr">
              <a:tabLst>
                <a:tab pos="1887538" algn="l"/>
              </a:tabLst>
            </a:pPr>
            <a:r>
              <a:rPr lang="en-US" sz="3200" b="1" dirty="0" smtClean="0">
                <a:latin typeface="Book Antiqua" pitchFamily="18" charset="0"/>
              </a:rPr>
              <a:t>Meaning</a:t>
            </a:r>
            <a:r>
              <a:rPr lang="en-US" sz="2400" b="1" dirty="0" smtClean="0">
                <a:latin typeface="Book Antiqua" pitchFamily="18" charset="0"/>
              </a:rPr>
              <a:t>: </a:t>
            </a:r>
            <a:r>
              <a:rPr lang="en-US" sz="2800" b="1" dirty="0" smtClean="0">
                <a:latin typeface="Book Antiqua" pitchFamily="18" charset="0"/>
              </a:rPr>
              <a:t>Community</a:t>
            </a:r>
            <a:r>
              <a:rPr lang="en-US" sz="2800" b="1" dirty="0">
                <a:latin typeface="Book Antiqua" pitchFamily="18" charset="0"/>
              </a:rPr>
              <a:t>, people, sect, </a:t>
            </a:r>
            <a:r>
              <a:rPr lang="en-US" sz="2800" b="1" dirty="0" smtClean="0">
                <a:latin typeface="Book Antiqua" pitchFamily="18" charset="0"/>
              </a:rPr>
              <a:t>denomination</a:t>
            </a:r>
            <a:r>
              <a:rPr lang="en-US" sz="2800" b="1" dirty="0">
                <a:latin typeface="Book Antiqua" pitchFamily="18" charset="0"/>
              </a:rPr>
              <a:t>, brotherhood, race</a:t>
            </a:r>
            <a:endParaRPr lang="en-US" sz="2800" b="1" dirty="0">
              <a:latin typeface="Book Antiqua" pitchFamily="18" charset="0"/>
              <a:cs typeface="Aparajita" pitchFamily="34" charset="0"/>
            </a:endParaRPr>
          </a:p>
        </p:txBody>
      </p:sp>
      <p:sp>
        <p:nvSpPr>
          <p:cNvPr id="5" name="TextBox 4"/>
          <p:cNvSpPr txBox="1"/>
          <p:nvPr/>
        </p:nvSpPr>
        <p:spPr>
          <a:xfrm>
            <a:off x="943429" y="5968425"/>
            <a:ext cx="7438570"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rPr>
              <a:t>We live in a community.</a:t>
            </a:r>
            <a:endParaRPr lang="en-US" sz="3200" b="1" dirty="0">
              <a:latin typeface="Book Antiqua"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428" y="2511944"/>
            <a:ext cx="7438569" cy="3279256"/>
          </a:xfrm>
          <a:prstGeom prst="rect">
            <a:avLst/>
          </a:prstGeom>
          <a:ln>
            <a:solidFill>
              <a:schemeClr val="tx1"/>
            </a:solidFill>
          </a:ln>
        </p:spPr>
      </p:pic>
    </p:spTree>
    <p:extLst>
      <p:ext uri="{BB962C8B-B14F-4D97-AF65-F5344CB8AC3E}">
        <p14:creationId xmlns:p14="http://schemas.microsoft.com/office/powerpoint/2010/main" val="348071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914399" y="228600"/>
            <a:ext cx="7467599"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cs typeface="Aparajita" pitchFamily="34" charset="0"/>
              </a:rPr>
              <a:t>settle</a:t>
            </a:r>
            <a:endParaRPr lang="en-US" sz="3200" b="1" dirty="0">
              <a:latin typeface="Book Antiqua" pitchFamily="18" charset="0"/>
              <a:cs typeface="Aparajita" pitchFamily="34" charset="0"/>
            </a:endParaRPr>
          </a:p>
        </p:txBody>
      </p:sp>
      <p:sp>
        <p:nvSpPr>
          <p:cNvPr id="4" name="TextBox 3"/>
          <p:cNvSpPr txBox="1"/>
          <p:nvPr/>
        </p:nvSpPr>
        <p:spPr>
          <a:xfrm>
            <a:off x="943428" y="991750"/>
            <a:ext cx="7438571" cy="523220"/>
          </a:xfrm>
          <a:prstGeom prst="rect">
            <a:avLst/>
          </a:prstGeom>
          <a:noFill/>
          <a:ln>
            <a:solidFill>
              <a:schemeClr val="tx1"/>
            </a:solidFill>
          </a:ln>
        </p:spPr>
        <p:txBody>
          <a:bodyPr wrap="square" rtlCol="0">
            <a:spAutoFit/>
          </a:bodyPr>
          <a:lstStyle/>
          <a:p>
            <a:pPr algn="ctr">
              <a:tabLst>
                <a:tab pos="1887538" algn="l"/>
              </a:tabLst>
            </a:pPr>
            <a:r>
              <a:rPr lang="en-US" sz="2800" b="1" dirty="0" smtClean="0">
                <a:latin typeface="Book Antiqua" pitchFamily="18" charset="0"/>
              </a:rPr>
              <a:t>Meaning:  settle</a:t>
            </a:r>
            <a:r>
              <a:rPr lang="en-US" sz="2800" b="1" dirty="0">
                <a:latin typeface="Book Antiqua" pitchFamily="18" charset="0"/>
              </a:rPr>
              <a:t>, colonize, </a:t>
            </a:r>
            <a:r>
              <a:rPr lang="en-US" sz="2800" b="1" dirty="0" smtClean="0">
                <a:latin typeface="Book Antiqua" pitchFamily="18" charset="0"/>
              </a:rPr>
              <a:t>colonialize</a:t>
            </a:r>
            <a:endParaRPr lang="en-US" sz="2800" b="1" dirty="0">
              <a:latin typeface="Book Antiqua" pitchFamily="18" charset="0"/>
              <a:cs typeface="Aparajita" pitchFamily="34" charset="0"/>
            </a:endParaRPr>
          </a:p>
        </p:txBody>
      </p:sp>
      <p:sp>
        <p:nvSpPr>
          <p:cNvPr id="5" name="TextBox 4"/>
          <p:cNvSpPr txBox="1"/>
          <p:nvPr/>
        </p:nvSpPr>
        <p:spPr>
          <a:xfrm>
            <a:off x="914400" y="6120825"/>
            <a:ext cx="7467598"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rPr>
              <a:t>I was settled in London in 1970. </a:t>
            </a:r>
            <a:endParaRPr lang="en-US" sz="3200" b="1" dirty="0">
              <a:latin typeface="Book Antiqua"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399" y="1645246"/>
            <a:ext cx="7467600" cy="4343400"/>
          </a:xfrm>
          <a:prstGeom prst="rect">
            <a:avLst/>
          </a:prstGeom>
        </p:spPr>
      </p:pic>
    </p:spTree>
    <p:extLst>
      <p:ext uri="{BB962C8B-B14F-4D97-AF65-F5344CB8AC3E}">
        <p14:creationId xmlns:p14="http://schemas.microsoft.com/office/powerpoint/2010/main" val="384085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776515" y="228600"/>
            <a:ext cx="7496628" cy="584775"/>
          </a:xfrm>
          <a:prstGeom prst="rect">
            <a:avLst/>
          </a:prstGeom>
          <a:noFill/>
          <a:ln>
            <a:solidFill>
              <a:schemeClr val="tx1"/>
            </a:solidFill>
          </a:ln>
        </p:spPr>
        <p:txBody>
          <a:bodyPr wrap="square" rtlCol="0">
            <a:spAutoFit/>
          </a:bodyPr>
          <a:lstStyle/>
          <a:p>
            <a:pPr algn="ctr"/>
            <a:r>
              <a:rPr lang="en-US" sz="3200" b="1" dirty="0" err="1">
                <a:latin typeface="Book Antiqua" pitchFamily="18" charset="0"/>
                <a:cs typeface="Aparajita" pitchFamily="34" charset="0"/>
              </a:rPr>
              <a:t>U</a:t>
            </a:r>
            <a:r>
              <a:rPr lang="en-US" sz="3200" b="1" dirty="0" err="1" smtClean="0">
                <a:latin typeface="Book Antiqua" pitchFamily="18" charset="0"/>
                <a:cs typeface="Aparajita" pitchFamily="34" charset="0"/>
              </a:rPr>
              <a:t>rbanise</a:t>
            </a:r>
            <a:endParaRPr lang="en-US" sz="3200" b="1" dirty="0">
              <a:latin typeface="Book Antiqua" pitchFamily="18" charset="0"/>
              <a:cs typeface="Aparajita" pitchFamily="34" charset="0"/>
            </a:endParaRPr>
          </a:p>
        </p:txBody>
      </p:sp>
      <p:sp>
        <p:nvSpPr>
          <p:cNvPr id="3" name="TextBox 2"/>
          <p:cNvSpPr txBox="1"/>
          <p:nvPr/>
        </p:nvSpPr>
        <p:spPr>
          <a:xfrm>
            <a:off x="776514" y="991750"/>
            <a:ext cx="7496629"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rPr>
              <a:t>Meaning : </a:t>
            </a:r>
            <a:r>
              <a:rPr lang="en-US" sz="3200" b="1" dirty="0">
                <a:latin typeface="Book Antiqua" pitchFamily="18" charset="0"/>
                <a:cs typeface="Aparajita" pitchFamily="34" charset="0"/>
              </a:rPr>
              <a:t>T</a:t>
            </a:r>
            <a:r>
              <a:rPr lang="en-US" sz="3200" b="1" dirty="0" smtClean="0">
                <a:latin typeface="Book Antiqua" pitchFamily="18" charset="0"/>
                <a:cs typeface="Aparajita" pitchFamily="34" charset="0"/>
              </a:rPr>
              <a:t>urn into city</a:t>
            </a:r>
            <a:endParaRPr lang="en-US" sz="3200" b="1" dirty="0">
              <a:latin typeface="Book Antiqua" pitchFamily="18" charset="0"/>
              <a:cs typeface="Aparajita" pitchFamily="34" charset="0"/>
            </a:endParaRPr>
          </a:p>
        </p:txBody>
      </p:sp>
      <p:sp>
        <p:nvSpPr>
          <p:cNvPr id="4" name="TextBox 3"/>
          <p:cNvSpPr txBox="1"/>
          <p:nvPr/>
        </p:nvSpPr>
        <p:spPr>
          <a:xfrm>
            <a:off x="776514" y="6182380"/>
            <a:ext cx="7496629" cy="523220"/>
          </a:xfrm>
          <a:prstGeom prst="rect">
            <a:avLst/>
          </a:prstGeom>
          <a:noFill/>
          <a:ln>
            <a:solidFill>
              <a:schemeClr val="tx1"/>
            </a:solidFill>
          </a:ln>
        </p:spPr>
        <p:txBody>
          <a:bodyPr wrap="square" rtlCol="0">
            <a:spAutoFit/>
          </a:bodyPr>
          <a:lstStyle/>
          <a:p>
            <a:pPr algn="ctr"/>
            <a:r>
              <a:rPr lang="en-US" sz="2800" b="1" dirty="0" smtClean="0">
                <a:latin typeface="Book Antiqua" pitchFamily="18" charset="0"/>
              </a:rPr>
              <a:t>All the places around Dhaka are </a:t>
            </a:r>
            <a:r>
              <a:rPr lang="en-US" sz="2800" b="1" dirty="0" err="1" smtClean="0">
                <a:latin typeface="Book Antiqua" pitchFamily="18" charset="0"/>
              </a:rPr>
              <a:t>urbanised</a:t>
            </a:r>
            <a:r>
              <a:rPr lang="en-US" sz="2800" b="1" dirty="0" smtClean="0">
                <a:latin typeface="Book Antiqua" pitchFamily="18" charset="0"/>
              </a:rPr>
              <a:t>.</a:t>
            </a:r>
            <a:endParaRPr lang="en-US" sz="2800" b="1" dirty="0">
              <a:latin typeface="Book Antiqua"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514" y="1718914"/>
            <a:ext cx="7496629" cy="4300886"/>
          </a:xfrm>
          <a:prstGeom prst="rect">
            <a:avLst/>
          </a:prstGeom>
        </p:spPr>
      </p:pic>
    </p:spTree>
    <p:extLst>
      <p:ext uri="{BB962C8B-B14F-4D97-AF65-F5344CB8AC3E}">
        <p14:creationId xmlns:p14="http://schemas.microsoft.com/office/powerpoint/2010/main" val="350070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914400" y="609600"/>
            <a:ext cx="7162800"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cs typeface="Aparajita" pitchFamily="34" charset="0"/>
              </a:rPr>
              <a:t>Urban</a:t>
            </a:r>
            <a:endParaRPr lang="en-US" sz="3200" b="1" dirty="0">
              <a:latin typeface="Book Antiqua" pitchFamily="18" charset="0"/>
              <a:cs typeface="Aparajita" pitchFamily="34" charset="0"/>
            </a:endParaRPr>
          </a:p>
        </p:txBody>
      </p:sp>
      <p:sp>
        <p:nvSpPr>
          <p:cNvPr id="3" name="TextBox 2"/>
          <p:cNvSpPr txBox="1"/>
          <p:nvPr/>
        </p:nvSpPr>
        <p:spPr>
          <a:xfrm>
            <a:off x="943429" y="1372750"/>
            <a:ext cx="7162800"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rPr>
              <a:t>Meaning : C</a:t>
            </a:r>
            <a:r>
              <a:rPr lang="en-US" sz="3200" b="1" dirty="0" smtClean="0">
                <a:latin typeface="Book Antiqua" pitchFamily="18" charset="0"/>
                <a:cs typeface="Aparajita" pitchFamily="34" charset="0"/>
              </a:rPr>
              <a:t>ity, town, corporation</a:t>
            </a:r>
            <a:endParaRPr lang="en-US" sz="3200" b="1" dirty="0">
              <a:latin typeface="Book Antiqua" pitchFamily="18" charset="0"/>
              <a:cs typeface="Aparajita" pitchFamily="34" charset="0"/>
            </a:endParaRPr>
          </a:p>
        </p:txBody>
      </p:sp>
      <p:sp>
        <p:nvSpPr>
          <p:cNvPr id="4" name="TextBox 3"/>
          <p:cNvSpPr txBox="1"/>
          <p:nvPr/>
        </p:nvSpPr>
        <p:spPr>
          <a:xfrm>
            <a:off x="943429" y="6258580"/>
            <a:ext cx="7162800" cy="523220"/>
          </a:xfrm>
          <a:prstGeom prst="rect">
            <a:avLst/>
          </a:prstGeom>
          <a:noFill/>
          <a:ln>
            <a:solidFill>
              <a:schemeClr val="tx1"/>
            </a:solidFill>
          </a:ln>
        </p:spPr>
        <p:txBody>
          <a:bodyPr wrap="square" rtlCol="0">
            <a:spAutoFit/>
          </a:bodyPr>
          <a:lstStyle/>
          <a:p>
            <a:pPr algn="ctr"/>
            <a:r>
              <a:rPr lang="en-US" sz="2800" b="1" dirty="0" smtClean="0">
                <a:latin typeface="Book Antiqua" pitchFamily="18" charset="0"/>
              </a:rPr>
              <a:t>We live in an urban area.</a:t>
            </a:r>
            <a:endParaRPr lang="en-US" sz="2800" b="1" dirty="0">
              <a:latin typeface="Book Antiqua"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429" y="2000250"/>
            <a:ext cx="7162800" cy="4171950"/>
          </a:xfrm>
          <a:prstGeom prst="rect">
            <a:avLst/>
          </a:prstGeom>
        </p:spPr>
      </p:pic>
    </p:spTree>
    <p:extLst>
      <p:ext uri="{BB962C8B-B14F-4D97-AF65-F5344CB8AC3E}">
        <p14:creationId xmlns:p14="http://schemas.microsoft.com/office/powerpoint/2010/main" val="50429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5400" y="1219200"/>
            <a:ext cx="3838575" cy="3636545"/>
          </a:xfrm>
          <a:prstGeom prst="rect">
            <a:avLst/>
          </a:prstGeom>
        </p:spPr>
      </p:pic>
      <p:sp>
        <p:nvSpPr>
          <p:cNvPr id="5" name="Teardrop 4"/>
          <p:cNvSpPr/>
          <p:nvPr/>
        </p:nvSpPr>
        <p:spPr>
          <a:xfrm rot="1240151">
            <a:off x="45485" y="1887652"/>
            <a:ext cx="4889418" cy="2380654"/>
          </a:xfrm>
          <a:prstGeom prst="teardrop">
            <a:avLst>
              <a:gd name="adj" fmla="val 12951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smtClean="0">
                <a:latin typeface="Book Antiqua" pitchFamily="18" charset="0"/>
              </a:rPr>
              <a:t>You are most welcome to my class dear students.</a:t>
            </a:r>
            <a:endParaRPr lang="en-US" sz="2400" b="1" dirty="0">
              <a:latin typeface="Book Antiqua" pitchFamily="18" charset="0"/>
            </a:endParaRPr>
          </a:p>
        </p:txBody>
      </p:sp>
    </p:spTree>
    <p:extLst>
      <p:ext uri="{BB962C8B-B14F-4D97-AF65-F5344CB8AC3E}">
        <p14:creationId xmlns:p14="http://schemas.microsoft.com/office/powerpoint/2010/main" val="17675809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0.11666 0.01272 L -0.42657 0.02544 " pathEditMode="relative" rAng="0" ptsTypes="AA">
                                      <p:cBhvr>
                                        <p:cTn id="6" dur="2000" fill="hold"/>
                                        <p:tgtEl>
                                          <p:spTgt spid="2"/>
                                        </p:tgtEl>
                                        <p:attrNameLst>
                                          <p:attrName>ppt_x</p:attrName>
                                          <p:attrName>ppt_y</p:attrName>
                                        </p:attrNameLst>
                                      </p:cBhvr>
                                      <p:rCtr x="-27170" y="624"/>
                                    </p:animMotion>
                                  </p:childTnLst>
                                </p:cTn>
                              </p:par>
                            </p:childTnLst>
                          </p:cTn>
                        </p:par>
                        <p:par>
                          <p:cTn id="7" fill="hold">
                            <p:stCondLst>
                              <p:cond delay="2000"/>
                            </p:stCondLst>
                            <p:childTnLst>
                              <p:par>
                                <p:cTn id="8" presetID="22" presetClass="entr" presetSubtype="2"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457200" y="1027093"/>
            <a:ext cx="8229601" cy="954107"/>
          </a:xfrm>
          <a:prstGeom prst="rect">
            <a:avLst/>
          </a:prstGeom>
          <a:noFill/>
          <a:ln>
            <a:solidFill>
              <a:schemeClr val="tx1"/>
            </a:solidFill>
          </a:ln>
        </p:spPr>
        <p:txBody>
          <a:bodyPr wrap="square" rtlCol="0">
            <a:spAutoFit/>
          </a:bodyPr>
          <a:lstStyle/>
          <a:p>
            <a:pPr>
              <a:tabLst>
                <a:tab pos="347663" algn="l"/>
              </a:tabLst>
            </a:pPr>
            <a:r>
              <a:rPr lang="en-US" sz="2800" b="1" dirty="0">
                <a:latin typeface="Book Antiqua" pitchFamily="18" charset="0"/>
              </a:rPr>
              <a:t>B Read the text and answer the following </a:t>
            </a:r>
            <a:r>
              <a:rPr lang="en-US" sz="2800" b="1" dirty="0" smtClean="0">
                <a:latin typeface="Book Antiqua" pitchFamily="18" charset="0"/>
              </a:rPr>
              <a:t>	questions.</a:t>
            </a:r>
            <a:endParaRPr lang="en-US" sz="2800" b="1" dirty="0"/>
          </a:p>
        </p:txBody>
      </p:sp>
      <p:sp>
        <p:nvSpPr>
          <p:cNvPr id="3" name="TextBox 2"/>
          <p:cNvSpPr txBox="1"/>
          <p:nvPr/>
        </p:nvSpPr>
        <p:spPr>
          <a:xfrm>
            <a:off x="457201" y="2246293"/>
            <a:ext cx="8251371" cy="954107"/>
          </a:xfrm>
          <a:prstGeom prst="rect">
            <a:avLst/>
          </a:prstGeom>
          <a:noFill/>
          <a:ln>
            <a:solidFill>
              <a:schemeClr val="tx1"/>
            </a:solidFill>
          </a:ln>
        </p:spPr>
        <p:txBody>
          <a:bodyPr wrap="square" rtlCol="0">
            <a:spAutoFit/>
          </a:bodyPr>
          <a:lstStyle/>
          <a:p>
            <a:r>
              <a:rPr lang="en-US" sz="2800" b="1" dirty="0">
                <a:latin typeface="Book Antiqua" pitchFamily="18" charset="0"/>
              </a:rPr>
              <a:t>River gypsies in Bangladesh are having various problems.</a:t>
            </a:r>
            <a:endParaRPr lang="en-US" sz="2800" b="1" dirty="0"/>
          </a:p>
        </p:txBody>
      </p:sp>
      <p:sp>
        <p:nvSpPr>
          <p:cNvPr id="6" name="Oval 5"/>
          <p:cNvSpPr/>
          <p:nvPr/>
        </p:nvSpPr>
        <p:spPr>
          <a:xfrm>
            <a:off x="1219200" y="3657600"/>
            <a:ext cx="7162800" cy="2362200"/>
          </a:xfrm>
          <a:prstGeom prst="ellipse">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3200" b="1" dirty="0" smtClean="0">
                <a:latin typeface="Book Antiqua" pitchFamily="18" charset="0"/>
              </a:rPr>
              <a:t>Let us see……</a:t>
            </a:r>
            <a:endParaRPr lang="en-US" sz="3200" b="1" dirty="0">
              <a:latin typeface="Book Antiqua" pitchFamily="18" charset="0"/>
            </a:endParaRPr>
          </a:p>
        </p:txBody>
      </p:sp>
    </p:spTree>
    <p:extLst>
      <p:ext uri="{BB962C8B-B14F-4D97-AF65-F5344CB8AC3E}">
        <p14:creationId xmlns:p14="http://schemas.microsoft.com/office/powerpoint/2010/main" val="329788846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219200"/>
            <a:ext cx="8747532" cy="5437100"/>
          </a:xfrm>
          <a:prstGeom prst="rect">
            <a:avLst/>
          </a:prstGeom>
        </p:spPr>
      </p:pic>
      <p:sp>
        <p:nvSpPr>
          <p:cNvPr id="3" name="Down Arrow Callout 2"/>
          <p:cNvSpPr/>
          <p:nvPr/>
        </p:nvSpPr>
        <p:spPr>
          <a:xfrm>
            <a:off x="228600" y="152400"/>
            <a:ext cx="8747532" cy="1066800"/>
          </a:xfrm>
          <a:prstGeom prst="downArrowCallout">
            <a:avLst>
              <a:gd name="adj1" fmla="val 57653"/>
              <a:gd name="adj2" fmla="val 78061"/>
              <a:gd name="adj3" fmla="val 25000"/>
              <a:gd name="adj4" fmla="val 62256"/>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dirty="0" smtClean="0">
                <a:latin typeface="Book Antiqua" pitchFamily="18" charset="0"/>
              </a:rPr>
              <a:t>Firstly:</a:t>
            </a:r>
            <a:endParaRPr lang="en-US" sz="2800" b="1" dirty="0">
              <a:latin typeface="Book Antiqua" pitchFamily="18" charset="0"/>
            </a:endParaRPr>
          </a:p>
        </p:txBody>
      </p:sp>
      <p:sp>
        <p:nvSpPr>
          <p:cNvPr id="4" name="TextBox 3"/>
          <p:cNvSpPr txBox="1"/>
          <p:nvPr/>
        </p:nvSpPr>
        <p:spPr>
          <a:xfrm>
            <a:off x="3040266" y="1371599"/>
            <a:ext cx="3124200" cy="584775"/>
          </a:xfrm>
          <a:prstGeom prst="rect">
            <a:avLst/>
          </a:prstGeom>
          <a:noFill/>
        </p:spPr>
        <p:txBody>
          <a:bodyPr wrap="square" rtlCol="0">
            <a:spAutoFit/>
          </a:bodyPr>
          <a:lstStyle/>
          <a:p>
            <a:pPr algn="ctr"/>
            <a:r>
              <a:rPr lang="en-US" sz="3200" b="1" dirty="0" err="1" smtClean="0">
                <a:latin typeface="Book Antiqua" pitchFamily="18" charset="0"/>
              </a:rPr>
              <a:t>Urbanisation</a:t>
            </a:r>
            <a:endParaRPr lang="en-US" sz="3200" b="1" dirty="0">
              <a:latin typeface="Book Antiqua" pitchFamily="18" charset="0"/>
            </a:endParaRPr>
          </a:p>
        </p:txBody>
      </p:sp>
    </p:spTree>
    <p:extLst>
      <p:ext uri="{BB962C8B-B14F-4D97-AF65-F5344CB8AC3E}">
        <p14:creationId xmlns:p14="http://schemas.microsoft.com/office/powerpoint/2010/main" val="300302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958340"/>
            <a:ext cx="7543800" cy="4061460"/>
          </a:xfrm>
          <a:prstGeom prst="rect">
            <a:avLst/>
          </a:prstGeom>
          <a:ln>
            <a:solidFill>
              <a:schemeClr val="bg1"/>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304800"/>
            <a:ext cx="2286000" cy="1543050"/>
          </a:xfrm>
          <a:prstGeom prst="rect">
            <a:avLst/>
          </a:prstGeom>
        </p:spPr>
      </p:pic>
      <p:sp>
        <p:nvSpPr>
          <p:cNvPr id="4" name="Right Arrow 3"/>
          <p:cNvSpPr/>
          <p:nvPr/>
        </p:nvSpPr>
        <p:spPr>
          <a:xfrm>
            <a:off x="762000" y="609600"/>
            <a:ext cx="2362200" cy="914400"/>
          </a:xfrm>
          <a:prstGeom prs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dirty="0" smtClean="0">
                <a:latin typeface="Book Antiqua" pitchFamily="18" charset="0"/>
              </a:rPr>
              <a:t>Losing</a:t>
            </a:r>
            <a:endParaRPr lang="en-US" sz="2800" b="1" dirty="0">
              <a:latin typeface="Book Antiqua" pitchFamily="18" charset="0"/>
            </a:endParaRPr>
          </a:p>
        </p:txBody>
      </p:sp>
      <p:sp>
        <p:nvSpPr>
          <p:cNvPr id="5" name="Left Arrow 4"/>
          <p:cNvSpPr/>
          <p:nvPr/>
        </p:nvSpPr>
        <p:spPr>
          <a:xfrm>
            <a:off x="5715000" y="580571"/>
            <a:ext cx="2590800" cy="914400"/>
          </a:xfrm>
          <a:prstGeom prst="lef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dirty="0" smtClean="0">
                <a:latin typeface="Book Antiqua" pitchFamily="18" charset="0"/>
              </a:rPr>
              <a:t>customer</a:t>
            </a:r>
            <a:endParaRPr lang="en-US" sz="2800" b="1" dirty="0">
              <a:latin typeface="Book Antiqua" pitchFamily="18" charset="0"/>
            </a:endParaRPr>
          </a:p>
        </p:txBody>
      </p:sp>
      <p:sp>
        <p:nvSpPr>
          <p:cNvPr id="6" name="TextBox 5"/>
          <p:cNvSpPr txBox="1"/>
          <p:nvPr/>
        </p:nvSpPr>
        <p:spPr>
          <a:xfrm>
            <a:off x="762000" y="6172200"/>
            <a:ext cx="7543800" cy="523220"/>
          </a:xfrm>
          <a:prstGeom prst="rect">
            <a:avLst/>
          </a:prstGeom>
          <a:noFill/>
          <a:ln>
            <a:solidFill>
              <a:schemeClr val="bg1"/>
            </a:solidFill>
          </a:ln>
        </p:spPr>
        <p:txBody>
          <a:bodyPr wrap="square" rtlCol="0">
            <a:spAutoFit/>
          </a:bodyPr>
          <a:lstStyle/>
          <a:p>
            <a:pPr algn="ctr"/>
            <a:r>
              <a:rPr lang="en-US" sz="2800" b="1" dirty="0">
                <a:latin typeface="Book Antiqua" pitchFamily="18" charset="0"/>
              </a:rPr>
              <a:t>f</a:t>
            </a:r>
            <a:r>
              <a:rPr lang="en-US" sz="2800" b="1" dirty="0" smtClean="0">
                <a:latin typeface="Book Antiqua" pitchFamily="18" charset="0"/>
              </a:rPr>
              <a:t>or urban people.</a:t>
            </a:r>
            <a:endParaRPr lang="en-US" sz="2800" b="1" dirty="0">
              <a:latin typeface="Book Antiqua" pitchFamily="18" charset="0"/>
            </a:endParaRPr>
          </a:p>
        </p:txBody>
      </p:sp>
    </p:spTree>
    <p:extLst>
      <p:ext uri="{BB962C8B-B14F-4D97-AF65-F5344CB8AC3E}">
        <p14:creationId xmlns:p14="http://schemas.microsoft.com/office/powerpoint/2010/main" val="37536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0-#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1+#ppt_w/2"/>
                                          </p:val>
                                        </p:tav>
                                        <p:tav tm="100000">
                                          <p:val>
                                            <p:strVal val="#ppt_x"/>
                                          </p:val>
                                        </p:tav>
                                      </p:tavLst>
                                    </p:anim>
                                    <p:anim calcmode="lin" valueType="num">
                                      <p:cBhvr additive="base">
                                        <p:cTn id="1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le 1"/>
          <p:cNvSpPr/>
          <p:nvPr/>
        </p:nvSpPr>
        <p:spPr>
          <a:xfrm>
            <a:off x="1752600" y="2438400"/>
            <a:ext cx="5791200" cy="1295400"/>
          </a:xfrm>
          <a:prstGeom prst="roundRect">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Book Antiqua" pitchFamily="18" charset="0"/>
              </a:rPr>
              <a:t>i</a:t>
            </a:r>
            <a:r>
              <a:rPr lang="en-US" sz="3200" b="1" dirty="0" smtClean="0">
                <a:latin typeface="Book Antiqua" pitchFamily="18" charset="0"/>
              </a:rPr>
              <a:t>ncome is threatened.</a:t>
            </a:r>
            <a:endParaRPr lang="en-US" sz="3200" b="1" dirty="0">
              <a:latin typeface="Book Antiqua" pitchFamily="18" charset="0"/>
            </a:endParaRPr>
          </a:p>
        </p:txBody>
      </p:sp>
    </p:spTree>
    <p:extLst>
      <p:ext uri="{BB962C8B-B14F-4D97-AF65-F5344CB8AC3E}">
        <p14:creationId xmlns:p14="http://schemas.microsoft.com/office/powerpoint/2010/main" val="26953485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5600" y="3482889"/>
            <a:ext cx="3733801" cy="2155911"/>
          </a:xfrm>
          <a:prstGeom prst="rect">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599" y="1169233"/>
            <a:ext cx="3733801" cy="2297867"/>
          </a:xfrm>
          <a:prstGeom prst="rect">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pic>
      <p:sp>
        <p:nvSpPr>
          <p:cNvPr id="11" name="Right Arrow 10"/>
          <p:cNvSpPr/>
          <p:nvPr/>
        </p:nvSpPr>
        <p:spPr>
          <a:xfrm>
            <a:off x="228600" y="1714500"/>
            <a:ext cx="2590798" cy="1752600"/>
          </a:xfrm>
          <a:prstGeom prst="rightArrow">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dirty="0" smtClean="0">
                <a:latin typeface="Book Antiqua" pitchFamily="18" charset="0"/>
              </a:rPr>
              <a:t>Previous waterways</a:t>
            </a:r>
            <a:endParaRPr lang="en-US" sz="2400" b="1" dirty="0">
              <a:latin typeface="Book Antiqua" pitchFamily="18" charset="0"/>
            </a:endParaRPr>
          </a:p>
        </p:txBody>
      </p:sp>
      <p:sp>
        <p:nvSpPr>
          <p:cNvPr id="12" name="Right Arrow 11"/>
          <p:cNvSpPr/>
          <p:nvPr/>
        </p:nvSpPr>
        <p:spPr>
          <a:xfrm>
            <a:off x="228600" y="3652549"/>
            <a:ext cx="2590798" cy="1816590"/>
          </a:xfrm>
          <a:prstGeom prst="rightArrow">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dirty="0" smtClean="0">
                <a:latin typeface="Book Antiqua" pitchFamily="18" charset="0"/>
              </a:rPr>
              <a:t>Present waterways</a:t>
            </a:r>
            <a:endParaRPr lang="en-US" sz="2400" b="1" dirty="0">
              <a:latin typeface="Book Antiqua" pitchFamily="18" charset="0"/>
            </a:endParaRPr>
          </a:p>
        </p:txBody>
      </p:sp>
      <p:sp>
        <p:nvSpPr>
          <p:cNvPr id="13" name="Left Arrow 12"/>
          <p:cNvSpPr/>
          <p:nvPr/>
        </p:nvSpPr>
        <p:spPr>
          <a:xfrm>
            <a:off x="6714142" y="1730289"/>
            <a:ext cx="2201258" cy="1752600"/>
          </a:xfrm>
          <a:prstGeom prst="leftArrow">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dirty="0" smtClean="0">
                <a:latin typeface="Book Antiqua" pitchFamily="18" charset="0"/>
              </a:rPr>
              <a:t>24,000 km</a:t>
            </a:r>
            <a:endParaRPr lang="en-US" sz="2400" b="1" dirty="0">
              <a:latin typeface="Book Antiqua" pitchFamily="18" charset="0"/>
            </a:endParaRPr>
          </a:p>
        </p:txBody>
      </p:sp>
      <p:sp>
        <p:nvSpPr>
          <p:cNvPr id="14" name="Left Arrow 13"/>
          <p:cNvSpPr/>
          <p:nvPr/>
        </p:nvSpPr>
        <p:spPr>
          <a:xfrm>
            <a:off x="6705600" y="3652549"/>
            <a:ext cx="2201258" cy="1742194"/>
          </a:xfrm>
          <a:prstGeom prst="leftArrow">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b="1" dirty="0" smtClean="0">
                <a:latin typeface="Book Antiqua" pitchFamily="18" charset="0"/>
              </a:rPr>
              <a:t>6,000 km</a:t>
            </a:r>
          </a:p>
          <a:p>
            <a:pPr algn="ctr"/>
            <a:r>
              <a:rPr lang="en-US" sz="2000" b="1" dirty="0">
                <a:latin typeface="Book Antiqua" pitchFamily="18" charset="0"/>
              </a:rPr>
              <a:t>i</a:t>
            </a:r>
            <a:r>
              <a:rPr lang="en-US" sz="2000" b="1" dirty="0" smtClean="0">
                <a:latin typeface="Book Antiqua" pitchFamily="18" charset="0"/>
              </a:rPr>
              <a:t>n dry season</a:t>
            </a:r>
            <a:endParaRPr lang="en-US" sz="2000" b="1" dirty="0">
              <a:latin typeface="Book Antiqua" pitchFamily="18" charset="0"/>
            </a:endParaRPr>
          </a:p>
        </p:txBody>
      </p:sp>
      <p:sp>
        <p:nvSpPr>
          <p:cNvPr id="15" name="Down Arrow Callout 14"/>
          <p:cNvSpPr/>
          <p:nvPr/>
        </p:nvSpPr>
        <p:spPr>
          <a:xfrm>
            <a:off x="2895600" y="152400"/>
            <a:ext cx="3733800" cy="1016833"/>
          </a:xfrm>
          <a:prstGeom prst="downArrowCallout">
            <a:avLst>
              <a:gd name="adj1" fmla="val 84951"/>
              <a:gd name="adj2" fmla="val 90660"/>
              <a:gd name="adj3" fmla="val 25000"/>
              <a:gd name="adj4" fmla="val 64977"/>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smtClean="0">
                <a:latin typeface="Book Antiqua" pitchFamily="18" charset="0"/>
              </a:rPr>
              <a:t>Secondly</a:t>
            </a:r>
            <a:endParaRPr lang="en-US" sz="3200" b="1" dirty="0">
              <a:latin typeface="Book Antiqua" pitchFamily="18" charset="0"/>
            </a:endParaRPr>
          </a:p>
        </p:txBody>
      </p:sp>
      <p:sp>
        <p:nvSpPr>
          <p:cNvPr id="2" name="TextBox 1"/>
          <p:cNvSpPr txBox="1"/>
          <p:nvPr/>
        </p:nvSpPr>
        <p:spPr>
          <a:xfrm>
            <a:off x="228600" y="5751493"/>
            <a:ext cx="8645599" cy="954107"/>
          </a:xfrm>
          <a:prstGeom prst="rect">
            <a:avLst/>
          </a:prstGeom>
          <a:noFill/>
        </p:spPr>
        <p:txBody>
          <a:bodyPr wrap="square" rtlCol="0">
            <a:spAutoFit/>
          </a:bodyPr>
          <a:lstStyle/>
          <a:p>
            <a:pPr algn="just"/>
            <a:r>
              <a:rPr lang="en-US" sz="2800" b="1" dirty="0" smtClean="0">
                <a:latin typeface="Book Antiqua" pitchFamily="18" charset="0"/>
              </a:rPr>
              <a:t>Thus waterways are decreasing rapidly which is not </a:t>
            </a:r>
            <a:r>
              <a:rPr lang="en-US" sz="2800" b="1" dirty="0" err="1" smtClean="0">
                <a:latin typeface="Book Antiqua" pitchFamily="18" charset="0"/>
              </a:rPr>
              <a:t>favourable</a:t>
            </a:r>
            <a:r>
              <a:rPr lang="en-US" sz="2800" b="1" dirty="0" smtClean="0">
                <a:latin typeface="Book Antiqua" pitchFamily="18" charset="0"/>
              </a:rPr>
              <a:t> to the gypsies.</a:t>
            </a:r>
            <a:endParaRPr lang="en-US" sz="2800" b="1" dirty="0">
              <a:latin typeface="Book Antiqua" pitchFamily="18" charset="0"/>
            </a:endParaRPr>
          </a:p>
        </p:txBody>
      </p:sp>
    </p:spTree>
    <p:extLst>
      <p:ext uri="{BB962C8B-B14F-4D97-AF65-F5344CB8AC3E}">
        <p14:creationId xmlns:p14="http://schemas.microsoft.com/office/powerpoint/2010/main" val="1328396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right)">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0-#ppt_w/2"/>
                                          </p:val>
                                        </p:tav>
                                        <p:tav tm="100000">
                                          <p:val>
                                            <p:strVal val="#ppt_x"/>
                                          </p:val>
                                        </p:tav>
                                      </p:tavLst>
                                    </p:anim>
                                    <p:anim calcmode="lin" valueType="num">
                                      <p:cBhvr additive="base">
                                        <p:cTn id="3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right)">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wipe(left)">
                                      <p:cBhvr>
                                        <p:cTn id="4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7256" y="581518"/>
            <a:ext cx="6571343" cy="4792554"/>
          </a:xfrm>
          <a:prstGeom prst="rect">
            <a:avLst/>
          </a:prstGeom>
        </p:spPr>
      </p:pic>
      <p:sp>
        <p:nvSpPr>
          <p:cNvPr id="3" name="TextBox 2"/>
          <p:cNvSpPr txBox="1"/>
          <p:nvPr/>
        </p:nvSpPr>
        <p:spPr>
          <a:xfrm>
            <a:off x="1277256" y="5486400"/>
            <a:ext cx="6571343" cy="830997"/>
          </a:xfrm>
          <a:prstGeom prst="rect">
            <a:avLst/>
          </a:prstGeom>
          <a:noFill/>
          <a:ln>
            <a:solidFill>
              <a:srgbClr val="0070C0"/>
            </a:solidFill>
          </a:ln>
        </p:spPr>
        <p:txBody>
          <a:bodyPr wrap="square" rtlCol="0">
            <a:spAutoFit/>
          </a:bodyPr>
          <a:lstStyle/>
          <a:p>
            <a:pPr algn="ctr"/>
            <a:r>
              <a:rPr lang="en-US" sz="2400" b="1" dirty="0">
                <a:solidFill>
                  <a:srgbClr val="002060"/>
                </a:solidFill>
                <a:latin typeface="Book Antiqua" pitchFamily="18" charset="0"/>
              </a:rPr>
              <a:t>Scientists </a:t>
            </a:r>
            <a:r>
              <a:rPr lang="en-US" sz="2400" b="1" dirty="0" smtClean="0">
                <a:solidFill>
                  <a:srgbClr val="002060"/>
                </a:solidFill>
                <a:latin typeface="Book Antiqua" pitchFamily="18" charset="0"/>
              </a:rPr>
              <a:t>believe that </a:t>
            </a:r>
            <a:r>
              <a:rPr lang="en-US" sz="2400" b="1" dirty="0">
                <a:solidFill>
                  <a:srgbClr val="002060"/>
                </a:solidFill>
                <a:latin typeface="Book Antiqua" pitchFamily="18" charset="0"/>
              </a:rPr>
              <a:t>Bangladesh will be worst affected by global climate change.</a:t>
            </a:r>
          </a:p>
        </p:txBody>
      </p:sp>
    </p:spTree>
    <p:extLst>
      <p:ext uri="{BB962C8B-B14F-4D97-AF65-F5344CB8AC3E}">
        <p14:creationId xmlns:p14="http://schemas.microsoft.com/office/powerpoint/2010/main" val="71882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1150203"/>
            <a:ext cx="4343400" cy="3214469"/>
          </a:xfrm>
          <a:prstGeom prst="rect">
            <a:avLst/>
          </a:prstGeom>
          <a:ln>
            <a:no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00" y="1150202"/>
            <a:ext cx="4445000" cy="3214469"/>
          </a:xfrm>
          <a:prstGeom prst="rect">
            <a:avLst/>
          </a:prstGeom>
          <a:ln>
            <a:noFill/>
          </a:ln>
        </p:spPr>
      </p:pic>
      <p:sp>
        <p:nvSpPr>
          <p:cNvPr id="4" name="TextBox 3"/>
          <p:cNvSpPr txBox="1"/>
          <p:nvPr/>
        </p:nvSpPr>
        <p:spPr>
          <a:xfrm>
            <a:off x="304800" y="4807803"/>
            <a:ext cx="8534400" cy="830997"/>
          </a:xfrm>
          <a:prstGeom prst="rect">
            <a:avLst/>
          </a:prstGeom>
          <a:noFill/>
          <a:ln>
            <a:solidFill>
              <a:schemeClr val="tx1"/>
            </a:solidFill>
          </a:ln>
        </p:spPr>
        <p:txBody>
          <a:bodyPr wrap="square" rtlCol="0">
            <a:spAutoFit/>
          </a:bodyPr>
          <a:lstStyle/>
          <a:p>
            <a:pPr algn="ctr"/>
            <a:r>
              <a:rPr lang="en-US" sz="2400" b="1" dirty="0">
                <a:latin typeface="Book Antiqua" pitchFamily="18" charset="0"/>
              </a:rPr>
              <a:t>The </a:t>
            </a:r>
            <a:r>
              <a:rPr lang="en-US" sz="2400" b="1" dirty="0" smtClean="0">
                <a:latin typeface="Book Antiqua" pitchFamily="18" charset="0"/>
              </a:rPr>
              <a:t>unpredictable rain </a:t>
            </a:r>
            <a:r>
              <a:rPr lang="en-US" sz="2400" b="1" dirty="0">
                <a:latin typeface="Book Antiqua" pitchFamily="18" charset="0"/>
              </a:rPr>
              <a:t>and drying out of rivers have made boat movement heavily restricted.</a:t>
            </a:r>
          </a:p>
        </p:txBody>
      </p:sp>
    </p:spTree>
    <p:extLst>
      <p:ext uri="{BB962C8B-B14F-4D97-AF65-F5344CB8AC3E}">
        <p14:creationId xmlns:p14="http://schemas.microsoft.com/office/powerpoint/2010/main" val="272540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val 4"/>
          <p:cNvSpPr/>
          <p:nvPr/>
        </p:nvSpPr>
        <p:spPr>
          <a:xfrm>
            <a:off x="990600" y="1295400"/>
            <a:ext cx="7772400" cy="4038600"/>
          </a:xfrm>
          <a:prstGeom prst="ellipse">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2800" b="1" dirty="0" smtClean="0">
                <a:latin typeface="Book Antiqua" pitchFamily="18" charset="0"/>
              </a:rPr>
              <a:t>Dear students!</a:t>
            </a:r>
          </a:p>
          <a:p>
            <a:pPr algn="just"/>
            <a:r>
              <a:rPr lang="en-US" sz="2800" b="1" dirty="0" smtClean="0">
                <a:latin typeface="Book Antiqua" pitchFamily="18" charset="0"/>
              </a:rPr>
              <a:t>Open your book page at 78 and go through from ‘Thirdly, many river gypsies are changing their………….children in some areas. Read silently.</a:t>
            </a:r>
            <a:endParaRPr lang="en-US" sz="2800" b="1" dirty="0">
              <a:latin typeface="Book Antiqua" pitchFamily="18" charset="0"/>
            </a:endParaRPr>
          </a:p>
        </p:txBody>
      </p:sp>
    </p:spTree>
    <p:extLst>
      <p:ext uri="{BB962C8B-B14F-4D97-AF65-F5344CB8AC3E}">
        <p14:creationId xmlns:p14="http://schemas.microsoft.com/office/powerpoint/2010/main" val="39785366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304800" y="76200"/>
            <a:ext cx="8458200" cy="6740307"/>
          </a:xfrm>
          <a:prstGeom prst="rect">
            <a:avLst/>
          </a:prstGeom>
          <a:noFill/>
        </p:spPr>
        <p:txBody>
          <a:bodyPr wrap="square" rtlCol="0">
            <a:spAutoFit/>
          </a:bodyPr>
          <a:lstStyle/>
          <a:p>
            <a:pPr algn="just"/>
            <a:r>
              <a:rPr lang="en-US" sz="2400" dirty="0" smtClean="0">
                <a:latin typeface="Book Antiqua" pitchFamily="18" charset="0"/>
              </a:rPr>
              <a:t>Thirdly, many </a:t>
            </a:r>
            <a:r>
              <a:rPr lang="en-US" sz="2400" dirty="0">
                <a:latin typeface="Book Antiqua" pitchFamily="18" charset="0"/>
              </a:rPr>
              <a:t>river gypsies are changing their lifestyle in the context of changed reality. </a:t>
            </a:r>
            <a:r>
              <a:rPr lang="en-US" sz="2400" dirty="0" smtClean="0">
                <a:latin typeface="Book Antiqua" pitchFamily="18" charset="0"/>
              </a:rPr>
              <a:t>They are </a:t>
            </a:r>
            <a:r>
              <a:rPr lang="en-US" sz="2400" dirty="0">
                <a:latin typeface="Book Antiqua" pitchFamily="18" charset="0"/>
              </a:rPr>
              <a:t>thinking of living permanently on land. The authority feels that river gypsies </a:t>
            </a:r>
            <a:r>
              <a:rPr lang="en-US" sz="2400" dirty="0" smtClean="0">
                <a:latin typeface="Book Antiqua" pitchFamily="18" charset="0"/>
              </a:rPr>
              <a:t>need help </a:t>
            </a:r>
            <a:r>
              <a:rPr lang="en-US" sz="2400" dirty="0">
                <a:latin typeface="Book Antiqua" pitchFamily="18" charset="0"/>
              </a:rPr>
              <a:t>to survive in the mainstream population. Therefore, the government is </a:t>
            </a:r>
            <a:r>
              <a:rPr lang="en-US" sz="2400" dirty="0" smtClean="0">
                <a:latin typeface="Book Antiqua" pitchFamily="18" charset="0"/>
              </a:rPr>
              <a:t>offering voting </a:t>
            </a:r>
            <a:r>
              <a:rPr lang="en-US" sz="2400" dirty="0">
                <a:latin typeface="Book Antiqua" pitchFamily="18" charset="0"/>
              </a:rPr>
              <a:t>rights, permanent housing and bank loan facilities. However, changes do </a:t>
            </a:r>
            <a:r>
              <a:rPr lang="en-US" sz="2400" dirty="0" smtClean="0">
                <a:latin typeface="Book Antiqua" pitchFamily="18" charset="0"/>
              </a:rPr>
              <a:t>not come overnight. Traditionally</a:t>
            </a:r>
            <a:r>
              <a:rPr lang="en-US" sz="2400" dirty="0">
                <a:latin typeface="Book Antiqua" pitchFamily="18" charset="0"/>
              </a:rPr>
              <a:t>, river gypsies are used to water life. They have inherited from </a:t>
            </a:r>
            <a:r>
              <a:rPr lang="en-US" sz="2400" dirty="0" smtClean="0">
                <a:latin typeface="Book Antiqua" pitchFamily="18" charset="0"/>
              </a:rPr>
              <a:t>their forefathers </a:t>
            </a:r>
            <a:r>
              <a:rPr lang="en-US" sz="2400" dirty="0">
                <a:latin typeface="Book Antiqua" pitchFamily="18" charset="0"/>
              </a:rPr>
              <a:t>necessary life skills to survive in waters. They have no education </a:t>
            </a:r>
            <a:r>
              <a:rPr lang="en-US" sz="2400" dirty="0" smtClean="0">
                <a:latin typeface="Book Antiqua" pitchFamily="18" charset="0"/>
              </a:rPr>
              <a:t>and training </a:t>
            </a:r>
            <a:r>
              <a:rPr lang="en-US" sz="2400" dirty="0">
                <a:latin typeface="Book Antiqua" pitchFamily="18" charset="0"/>
              </a:rPr>
              <a:t>to adapt to mainstream modern society. So the authority feels the need </a:t>
            </a:r>
            <a:r>
              <a:rPr lang="en-US" sz="2400" dirty="0" smtClean="0">
                <a:latin typeface="Book Antiqua" pitchFamily="18" charset="0"/>
              </a:rPr>
              <a:t>to bring </a:t>
            </a:r>
            <a:r>
              <a:rPr lang="en-US" sz="2400" dirty="0">
                <a:latin typeface="Book Antiqua" pitchFamily="18" charset="0"/>
              </a:rPr>
              <a:t>them under formal education network. But they have no permanent living </a:t>
            </a:r>
            <a:r>
              <a:rPr lang="en-US" sz="2400" dirty="0" smtClean="0">
                <a:latin typeface="Book Antiqua" pitchFamily="18" charset="0"/>
              </a:rPr>
              <a:t>place. Gypsy </a:t>
            </a:r>
            <a:r>
              <a:rPr lang="en-US" sz="2400" dirty="0">
                <a:latin typeface="Book Antiqua" pitchFamily="18" charset="0"/>
              </a:rPr>
              <a:t>children are born and brought up on roaming boats. Therefore, they cannot </a:t>
            </a:r>
            <a:r>
              <a:rPr lang="en-US" sz="2400" dirty="0" smtClean="0">
                <a:latin typeface="Book Antiqua" pitchFamily="18" charset="0"/>
              </a:rPr>
              <a:t>go to </a:t>
            </a:r>
            <a:r>
              <a:rPr lang="en-US" sz="2400" dirty="0">
                <a:latin typeface="Book Antiqua" pitchFamily="18" charset="0"/>
              </a:rPr>
              <a:t>conventional schools. And hence, mobile boat-schools are coming up for </a:t>
            </a:r>
            <a:r>
              <a:rPr lang="en-US" sz="2400" dirty="0" smtClean="0">
                <a:latin typeface="Book Antiqua" pitchFamily="18" charset="0"/>
              </a:rPr>
              <a:t>gypsy children</a:t>
            </a:r>
            <a:r>
              <a:rPr lang="en-US" sz="2400" dirty="0">
                <a:latin typeface="Book Antiqua" pitchFamily="18" charset="0"/>
              </a:rPr>
              <a:t>. Some voluntary </a:t>
            </a:r>
            <a:r>
              <a:rPr lang="en-US" sz="2400" dirty="0" err="1">
                <a:latin typeface="Book Antiqua" pitchFamily="18" charset="0"/>
              </a:rPr>
              <a:t>organisations</a:t>
            </a:r>
            <a:r>
              <a:rPr lang="en-US" sz="2400" dirty="0">
                <a:latin typeface="Book Antiqua" pitchFamily="18" charset="0"/>
              </a:rPr>
              <a:t> are running special schools on boats to </a:t>
            </a:r>
            <a:r>
              <a:rPr lang="en-US" sz="2400" dirty="0" smtClean="0">
                <a:latin typeface="Book Antiqua" pitchFamily="18" charset="0"/>
              </a:rPr>
              <a:t>educate river </a:t>
            </a:r>
            <a:r>
              <a:rPr lang="en-US" sz="2400" dirty="0">
                <a:latin typeface="Book Antiqua" pitchFamily="18" charset="0"/>
              </a:rPr>
              <a:t>gypsy children in some areas.</a:t>
            </a:r>
          </a:p>
        </p:txBody>
      </p:sp>
    </p:spTree>
    <p:extLst>
      <p:ext uri="{BB962C8B-B14F-4D97-AF65-F5344CB8AC3E}">
        <p14:creationId xmlns:p14="http://schemas.microsoft.com/office/powerpoint/2010/main" val="141653390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762000" y="1981200"/>
            <a:ext cx="7772400" cy="4401205"/>
          </a:xfrm>
          <a:prstGeom prst="rect">
            <a:avLst/>
          </a:prstGeom>
          <a:noFill/>
          <a:ln>
            <a:solidFill>
              <a:schemeClr val="tx1"/>
            </a:solidFill>
          </a:ln>
        </p:spPr>
        <p:txBody>
          <a:bodyPr wrap="square" rtlCol="0">
            <a:spAutoFit/>
          </a:bodyPr>
          <a:lstStyle/>
          <a:p>
            <a:pPr>
              <a:tabLst>
                <a:tab pos="347663" algn="l"/>
              </a:tabLst>
            </a:pPr>
            <a:r>
              <a:rPr lang="en-US" sz="2800" b="1" dirty="0">
                <a:latin typeface="Book Antiqua" pitchFamily="18" charset="0"/>
              </a:rPr>
              <a:t>1 </a:t>
            </a:r>
            <a:r>
              <a:rPr lang="en-US" sz="2800" b="1" dirty="0" smtClean="0">
                <a:latin typeface="Book Antiqua" pitchFamily="18" charset="0"/>
              </a:rPr>
              <a:t>	What </a:t>
            </a:r>
            <a:r>
              <a:rPr lang="en-US" sz="2800" b="1" dirty="0">
                <a:latin typeface="Book Antiqua" pitchFamily="18" charset="0"/>
              </a:rPr>
              <a:t>are the main problems that river </a:t>
            </a:r>
            <a:r>
              <a:rPr lang="en-US" sz="2800" b="1" dirty="0" smtClean="0">
                <a:latin typeface="Book Antiqua" pitchFamily="18" charset="0"/>
              </a:rPr>
              <a:t>	gypsies </a:t>
            </a:r>
            <a:r>
              <a:rPr lang="en-US" sz="2800" b="1" dirty="0">
                <a:latin typeface="Book Antiqua" pitchFamily="18" charset="0"/>
              </a:rPr>
              <a:t>are facing?</a:t>
            </a:r>
          </a:p>
          <a:p>
            <a:pPr>
              <a:tabLst>
                <a:tab pos="347663" algn="l"/>
              </a:tabLst>
            </a:pPr>
            <a:r>
              <a:rPr lang="en-US" sz="2800" b="1" dirty="0">
                <a:latin typeface="Book Antiqua" pitchFamily="18" charset="0"/>
              </a:rPr>
              <a:t>2 </a:t>
            </a:r>
            <a:r>
              <a:rPr lang="en-US" sz="2800" b="1" dirty="0" smtClean="0">
                <a:latin typeface="Book Antiqua" pitchFamily="18" charset="0"/>
              </a:rPr>
              <a:t>	What </a:t>
            </a:r>
            <a:r>
              <a:rPr lang="en-US" sz="2800" b="1" dirty="0">
                <a:latin typeface="Book Antiqua" pitchFamily="18" charset="0"/>
              </a:rPr>
              <a:t>is the effect of global climate change </a:t>
            </a:r>
            <a:r>
              <a:rPr lang="en-US" sz="2800" b="1" dirty="0" smtClean="0">
                <a:latin typeface="Book Antiqua" pitchFamily="18" charset="0"/>
              </a:rPr>
              <a:t>	in </a:t>
            </a:r>
            <a:r>
              <a:rPr lang="en-US" sz="2800" b="1" dirty="0">
                <a:latin typeface="Book Antiqua" pitchFamily="18" charset="0"/>
              </a:rPr>
              <a:t>Bangladesh?</a:t>
            </a:r>
          </a:p>
          <a:p>
            <a:pPr>
              <a:tabLst>
                <a:tab pos="347663" algn="l"/>
              </a:tabLst>
            </a:pPr>
            <a:r>
              <a:rPr lang="en-US" sz="2800" b="1" dirty="0">
                <a:latin typeface="Book Antiqua" pitchFamily="18" charset="0"/>
              </a:rPr>
              <a:t>3 </a:t>
            </a:r>
            <a:r>
              <a:rPr lang="en-US" sz="2800" b="1" dirty="0" smtClean="0">
                <a:latin typeface="Book Antiqua" pitchFamily="18" charset="0"/>
              </a:rPr>
              <a:t>	Why </a:t>
            </a:r>
            <a:r>
              <a:rPr lang="en-US" sz="2800" b="1" dirty="0">
                <a:latin typeface="Book Antiqua" pitchFamily="18" charset="0"/>
              </a:rPr>
              <a:t>are many river gypsies thinking of </a:t>
            </a:r>
            <a:r>
              <a:rPr lang="en-US" sz="2800" b="1" dirty="0" smtClean="0">
                <a:latin typeface="Book Antiqua" pitchFamily="18" charset="0"/>
              </a:rPr>
              <a:t>	changing </a:t>
            </a:r>
            <a:r>
              <a:rPr lang="en-US" sz="2800" b="1" dirty="0">
                <a:latin typeface="Book Antiqua" pitchFamily="18" charset="0"/>
              </a:rPr>
              <a:t>their lifestyle?</a:t>
            </a:r>
          </a:p>
          <a:p>
            <a:pPr>
              <a:tabLst>
                <a:tab pos="347663" algn="l"/>
              </a:tabLst>
            </a:pPr>
            <a:r>
              <a:rPr lang="en-US" sz="2800" b="1" dirty="0">
                <a:latin typeface="Book Antiqua" pitchFamily="18" charset="0"/>
              </a:rPr>
              <a:t>4 </a:t>
            </a:r>
            <a:r>
              <a:rPr lang="en-US" sz="2800" b="1" dirty="0" smtClean="0">
                <a:latin typeface="Book Antiqua" pitchFamily="18" charset="0"/>
              </a:rPr>
              <a:t>	Why </a:t>
            </a:r>
            <a:r>
              <a:rPr lang="en-US" sz="2800" b="1" dirty="0">
                <a:latin typeface="Book Antiqua" pitchFamily="18" charset="0"/>
              </a:rPr>
              <a:t>can’t river gypsy children go to </a:t>
            </a:r>
            <a:r>
              <a:rPr lang="en-US" sz="2800" b="1" dirty="0" smtClean="0">
                <a:latin typeface="Book Antiqua" pitchFamily="18" charset="0"/>
              </a:rPr>
              <a:t>	conventional </a:t>
            </a:r>
            <a:r>
              <a:rPr lang="en-US" sz="2800" b="1" dirty="0">
                <a:latin typeface="Book Antiqua" pitchFamily="18" charset="0"/>
              </a:rPr>
              <a:t>schools?</a:t>
            </a:r>
          </a:p>
          <a:p>
            <a:pPr>
              <a:tabLst>
                <a:tab pos="347663" algn="l"/>
              </a:tabLst>
            </a:pPr>
            <a:r>
              <a:rPr lang="en-US" sz="2800" b="1" dirty="0">
                <a:latin typeface="Book Antiqua" pitchFamily="18" charset="0"/>
              </a:rPr>
              <a:t>5 </a:t>
            </a:r>
            <a:r>
              <a:rPr lang="en-US" sz="2800" b="1" dirty="0" smtClean="0">
                <a:latin typeface="Book Antiqua" pitchFamily="18" charset="0"/>
              </a:rPr>
              <a:t>	Who </a:t>
            </a:r>
            <a:r>
              <a:rPr lang="en-US" sz="2800" b="1" dirty="0">
                <a:latin typeface="Book Antiqua" pitchFamily="18" charset="0"/>
              </a:rPr>
              <a:t>are running special schools for river </a:t>
            </a:r>
            <a:r>
              <a:rPr lang="en-US" sz="2800" b="1" dirty="0" smtClean="0">
                <a:latin typeface="Book Antiqua" pitchFamily="18" charset="0"/>
              </a:rPr>
              <a:t>	gypsy </a:t>
            </a:r>
            <a:r>
              <a:rPr lang="en-US" sz="2800" b="1" dirty="0">
                <a:latin typeface="Book Antiqua" pitchFamily="18" charset="0"/>
              </a:rPr>
              <a:t>children? Why?</a:t>
            </a:r>
          </a:p>
        </p:txBody>
      </p:sp>
      <p:sp>
        <p:nvSpPr>
          <p:cNvPr id="3" name="Down Arrow Callout 2"/>
          <p:cNvSpPr/>
          <p:nvPr/>
        </p:nvSpPr>
        <p:spPr>
          <a:xfrm>
            <a:off x="762000" y="304800"/>
            <a:ext cx="7772400" cy="1524000"/>
          </a:xfrm>
          <a:prstGeom prst="downArrowCallout">
            <a:avLst>
              <a:gd name="adj1" fmla="val 53572"/>
              <a:gd name="adj2" fmla="val 64048"/>
              <a:gd name="adj3" fmla="val 25000"/>
              <a:gd name="adj4" fmla="val 58310"/>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dirty="0" smtClean="0">
                <a:latin typeface="Book Antiqua" pitchFamily="18" charset="0"/>
              </a:rPr>
              <a:t>Answer the following questions</a:t>
            </a:r>
            <a:endParaRPr lang="en-US" sz="2800" b="1" dirty="0">
              <a:latin typeface="Book Antiqua" pitchFamily="18" charset="0"/>
            </a:endParaRPr>
          </a:p>
        </p:txBody>
      </p:sp>
    </p:spTree>
    <p:extLst>
      <p:ext uri="{BB962C8B-B14F-4D97-AF65-F5344CB8AC3E}">
        <p14:creationId xmlns:p14="http://schemas.microsoft.com/office/powerpoint/2010/main" val="35767681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16305113"/>
              </p:ext>
            </p:extLst>
          </p:nvPr>
        </p:nvGraphicFramePr>
        <p:xfrm>
          <a:off x="304800" y="3581400"/>
          <a:ext cx="8686800" cy="2225040"/>
        </p:xfrm>
        <a:graphic>
          <a:graphicData uri="http://schemas.openxmlformats.org/drawingml/2006/table">
            <a:tbl>
              <a:tblPr firstRow="1" bandRow="1">
                <a:tableStyleId>{5940675A-B579-460E-94D1-54222C63F5DA}</a:tableStyleId>
              </a:tblPr>
              <a:tblGrid>
                <a:gridCol w="4303552"/>
                <a:gridCol w="4383248"/>
              </a:tblGrid>
              <a:tr h="370840">
                <a:tc>
                  <a:txBody>
                    <a:bodyPr/>
                    <a:lstStyle/>
                    <a:p>
                      <a:r>
                        <a:rPr lang="en-US" sz="2800" dirty="0" smtClean="0">
                          <a:latin typeface="Andalus" pitchFamily="18" charset="-78"/>
                          <a:cs typeface="Andalus" pitchFamily="18" charset="-78"/>
                        </a:rPr>
                        <a:t>Senior Lecturer</a:t>
                      </a:r>
                    </a:p>
                    <a:p>
                      <a:r>
                        <a:rPr lang="en-US" sz="2800" dirty="0" smtClean="0">
                          <a:latin typeface="Andalus" pitchFamily="18" charset="-78"/>
                          <a:cs typeface="Andalus" pitchFamily="18" charset="-78"/>
                        </a:rPr>
                        <a:t>Department of English</a:t>
                      </a:r>
                    </a:p>
                    <a:p>
                      <a:r>
                        <a:rPr lang="en-US" sz="2800" dirty="0" smtClean="0">
                          <a:latin typeface="Andalus" pitchFamily="18" charset="-78"/>
                          <a:cs typeface="Andalus" pitchFamily="18" charset="-78"/>
                        </a:rPr>
                        <a:t>Campus-5</a:t>
                      </a:r>
                    </a:p>
                    <a:p>
                      <a:r>
                        <a:rPr lang="en-US" sz="2800" dirty="0" smtClean="0">
                          <a:latin typeface="Andalus" pitchFamily="18" charset="-78"/>
                          <a:cs typeface="Andalus" pitchFamily="18" charset="-78"/>
                        </a:rPr>
                        <a:t>Cambrian School</a:t>
                      </a:r>
                      <a:r>
                        <a:rPr lang="en-US" sz="2800" baseline="0" dirty="0" smtClean="0">
                          <a:latin typeface="Andalus" pitchFamily="18" charset="-78"/>
                          <a:cs typeface="Andalus" pitchFamily="18" charset="-78"/>
                        </a:rPr>
                        <a:t> &amp; College, Dhaka</a:t>
                      </a:r>
                      <a:endParaRPr lang="en-US" sz="2800" dirty="0">
                        <a:latin typeface="Andalus" pitchFamily="18" charset="-78"/>
                        <a:cs typeface="Andalus" pitchFamily="18" charset="-78"/>
                      </a:endParaRPr>
                    </a:p>
                  </a:txBody>
                  <a:tcPr/>
                </a:tc>
                <a:tc>
                  <a:txBody>
                    <a:bodyPr/>
                    <a:lstStyle/>
                    <a:p>
                      <a:endParaRPr lang="en-US" sz="2800" dirty="0" smtClean="0">
                        <a:latin typeface="Andalus" pitchFamily="18" charset="-78"/>
                        <a:cs typeface="Andalus" pitchFamily="18" charset="-78"/>
                      </a:endParaRPr>
                    </a:p>
                    <a:p>
                      <a:r>
                        <a:rPr lang="en-US" sz="2800" dirty="0" smtClean="0">
                          <a:latin typeface="Andalus" pitchFamily="18" charset="-78"/>
                          <a:cs typeface="Andalus" pitchFamily="18" charset="-78"/>
                        </a:rPr>
                        <a:t>Class-8 </a:t>
                      </a:r>
                    </a:p>
                    <a:p>
                      <a:r>
                        <a:rPr lang="en-US" sz="2800" dirty="0" smtClean="0">
                          <a:latin typeface="Andalus" pitchFamily="18" charset="-78"/>
                          <a:cs typeface="Andalus" pitchFamily="18" charset="-78"/>
                        </a:rPr>
                        <a:t>English First Paper</a:t>
                      </a:r>
                      <a:endParaRPr lang="en-US" sz="2800" dirty="0">
                        <a:latin typeface="Andalus" pitchFamily="18" charset="-78"/>
                        <a:cs typeface="Andalus" pitchFamily="18" charset="-78"/>
                      </a:endParaRPr>
                    </a:p>
                  </a:txBody>
                  <a:tcPr/>
                </a:tc>
              </a:tr>
            </a:tbl>
          </a:graphicData>
        </a:graphic>
      </p:graphicFrame>
      <p:sp>
        <p:nvSpPr>
          <p:cNvPr id="3" name="TextBox 2"/>
          <p:cNvSpPr txBox="1"/>
          <p:nvPr/>
        </p:nvSpPr>
        <p:spPr>
          <a:xfrm>
            <a:off x="304800" y="995065"/>
            <a:ext cx="8686800" cy="923330"/>
          </a:xfrm>
          <a:prstGeom prst="rect">
            <a:avLst/>
          </a:prstGeom>
          <a:noFill/>
          <a:ln>
            <a:solidFill>
              <a:schemeClr val="tx1"/>
            </a:solidFill>
          </a:ln>
        </p:spPr>
        <p:txBody>
          <a:bodyPr wrap="square" rtlCol="0">
            <a:spAutoFit/>
          </a:bodyPr>
          <a:lstStyle/>
          <a:p>
            <a:pPr algn="ctr"/>
            <a:r>
              <a:rPr lang="en-US" sz="5400" b="1" dirty="0" smtClean="0">
                <a:latin typeface="Andalus" pitchFamily="18" charset="-78"/>
                <a:cs typeface="Andalus" pitchFamily="18" charset="-78"/>
              </a:rPr>
              <a:t>Introduction</a:t>
            </a:r>
            <a:endParaRPr lang="en-US" sz="5400" b="1" dirty="0">
              <a:latin typeface="Andalus" pitchFamily="18" charset="-78"/>
              <a:cs typeface="Andalus" pitchFamily="18" charset="-78"/>
            </a:endParaRPr>
          </a:p>
        </p:txBody>
      </p:sp>
      <p:sp>
        <p:nvSpPr>
          <p:cNvPr id="4" name="TextBox 3"/>
          <p:cNvSpPr txBox="1"/>
          <p:nvPr/>
        </p:nvSpPr>
        <p:spPr>
          <a:xfrm>
            <a:off x="304800" y="2454755"/>
            <a:ext cx="8686800" cy="830997"/>
          </a:xfrm>
          <a:prstGeom prst="rect">
            <a:avLst/>
          </a:prstGeom>
          <a:noFill/>
          <a:ln>
            <a:solidFill>
              <a:schemeClr val="tx1"/>
            </a:solidFill>
          </a:ln>
        </p:spPr>
        <p:txBody>
          <a:bodyPr wrap="square" rtlCol="0">
            <a:spAutoFit/>
          </a:bodyPr>
          <a:lstStyle/>
          <a:p>
            <a:pPr algn="ctr"/>
            <a:r>
              <a:rPr lang="en-US" sz="4800" b="1" dirty="0" err="1" smtClean="0">
                <a:latin typeface="Andalus" pitchFamily="18" charset="-78"/>
                <a:cs typeface="Andalus" pitchFamily="18" charset="-78"/>
              </a:rPr>
              <a:t>Md</a:t>
            </a:r>
            <a:r>
              <a:rPr lang="en-US" sz="4800" b="1" dirty="0" smtClean="0">
                <a:latin typeface="Andalus" pitchFamily="18" charset="-78"/>
                <a:cs typeface="Andalus" pitchFamily="18" charset="-78"/>
              </a:rPr>
              <a:t> </a:t>
            </a:r>
            <a:r>
              <a:rPr lang="en-US" sz="4800" b="1" dirty="0" err="1" smtClean="0">
                <a:latin typeface="Andalus" pitchFamily="18" charset="-78"/>
                <a:cs typeface="Andalus" pitchFamily="18" charset="-78"/>
              </a:rPr>
              <a:t>Hasan</a:t>
            </a:r>
            <a:r>
              <a:rPr lang="en-US" sz="4800" b="1" dirty="0" smtClean="0">
                <a:latin typeface="Andalus" pitchFamily="18" charset="-78"/>
                <a:cs typeface="Andalus" pitchFamily="18" charset="-78"/>
              </a:rPr>
              <a:t> </a:t>
            </a:r>
            <a:r>
              <a:rPr lang="en-US" sz="4800" b="1" dirty="0" err="1" smtClean="0">
                <a:latin typeface="Andalus" pitchFamily="18" charset="-78"/>
                <a:cs typeface="Andalus" pitchFamily="18" charset="-78"/>
              </a:rPr>
              <a:t>Hafizur</a:t>
            </a:r>
            <a:r>
              <a:rPr lang="en-US" sz="4800" b="1" dirty="0" smtClean="0">
                <a:latin typeface="Andalus" pitchFamily="18" charset="-78"/>
                <a:cs typeface="Andalus" pitchFamily="18" charset="-78"/>
              </a:rPr>
              <a:t> </a:t>
            </a:r>
            <a:r>
              <a:rPr lang="en-US" sz="4800" b="1" dirty="0" err="1" smtClean="0">
                <a:latin typeface="Andalus" pitchFamily="18" charset="-78"/>
                <a:cs typeface="Andalus" pitchFamily="18" charset="-78"/>
              </a:rPr>
              <a:t>Rahman</a:t>
            </a:r>
            <a:endParaRPr lang="en-US" sz="4800" b="1" dirty="0">
              <a:latin typeface="Andalus" pitchFamily="18" charset="-78"/>
              <a:cs typeface="Andalus" pitchFamily="18" charset="-78"/>
            </a:endParaRPr>
          </a:p>
        </p:txBody>
      </p:sp>
    </p:spTree>
    <p:extLst>
      <p:ext uri="{BB962C8B-B14F-4D97-AF65-F5344CB8AC3E}">
        <p14:creationId xmlns:p14="http://schemas.microsoft.com/office/powerpoint/2010/main" val="382508919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533400" y="533400"/>
            <a:ext cx="8153400" cy="5262979"/>
          </a:xfrm>
          <a:prstGeom prst="rect">
            <a:avLst/>
          </a:prstGeom>
          <a:noFill/>
        </p:spPr>
        <p:txBody>
          <a:bodyPr wrap="square" rtlCol="0">
            <a:spAutoFit/>
          </a:bodyPr>
          <a:lstStyle/>
          <a:p>
            <a:r>
              <a:rPr lang="en-US" sz="2400" b="1" dirty="0">
                <a:latin typeface="Book Antiqua" pitchFamily="18" charset="0"/>
              </a:rPr>
              <a:t>C Listen to the teacher/CD and tick the best answer.</a:t>
            </a:r>
          </a:p>
          <a:p>
            <a:endParaRPr lang="nl-NL" sz="2400" b="1" dirty="0" smtClean="0">
              <a:latin typeface="Book Antiqua" pitchFamily="18" charset="0"/>
            </a:endParaRPr>
          </a:p>
          <a:p>
            <a:pPr>
              <a:tabLst>
                <a:tab pos="406400" algn="l"/>
              </a:tabLst>
            </a:pPr>
            <a:r>
              <a:rPr lang="nl-NL" sz="2400" b="1" dirty="0" smtClean="0">
                <a:latin typeface="Book Antiqua" pitchFamily="18" charset="0"/>
              </a:rPr>
              <a:t>	U7</a:t>
            </a:r>
            <a:r>
              <a:rPr lang="nl-NL" sz="2400" b="1" dirty="0">
                <a:latin typeface="Book Antiqua" pitchFamily="18" charset="0"/>
              </a:rPr>
              <a:t>, L5 C Listening text: 7</a:t>
            </a:r>
          </a:p>
          <a:p>
            <a:pPr>
              <a:tabLst>
                <a:tab pos="406400" algn="l"/>
              </a:tabLst>
            </a:pPr>
            <a:endParaRPr lang="en-US" sz="2400" b="1" dirty="0" smtClean="0">
              <a:latin typeface="Book Antiqua" pitchFamily="18" charset="0"/>
            </a:endParaRPr>
          </a:p>
          <a:p>
            <a:pPr>
              <a:tabLst>
                <a:tab pos="406400" algn="l"/>
              </a:tabLst>
            </a:pPr>
            <a:r>
              <a:rPr lang="en-US" sz="2400" b="1" dirty="0" smtClean="0">
                <a:latin typeface="Book Antiqua" pitchFamily="18" charset="0"/>
              </a:rPr>
              <a:t>1 	</a:t>
            </a:r>
            <a:r>
              <a:rPr lang="en-US" sz="2400" b="1" dirty="0" err="1" smtClean="0">
                <a:latin typeface="Book Antiqua" pitchFamily="18" charset="0"/>
              </a:rPr>
              <a:t>Bedeys</a:t>
            </a:r>
            <a:r>
              <a:rPr lang="en-US" sz="2400" b="1" dirty="0" smtClean="0">
                <a:latin typeface="Book Antiqua" pitchFamily="18" charset="0"/>
              </a:rPr>
              <a:t> </a:t>
            </a:r>
            <a:r>
              <a:rPr lang="en-US" sz="2400" b="1" dirty="0">
                <a:latin typeface="Book Antiqua" pitchFamily="18" charset="0"/>
              </a:rPr>
              <a:t>catch snakes during the winter/rainy/summer </a:t>
            </a:r>
            <a:r>
              <a:rPr lang="en-US" sz="2400" b="1" dirty="0" smtClean="0">
                <a:latin typeface="Book Antiqua" pitchFamily="18" charset="0"/>
              </a:rPr>
              <a:t>	season</a:t>
            </a:r>
            <a:r>
              <a:rPr lang="en-US" sz="2400" b="1" dirty="0">
                <a:latin typeface="Book Antiqua" pitchFamily="18" charset="0"/>
              </a:rPr>
              <a:t>.</a:t>
            </a:r>
          </a:p>
          <a:p>
            <a:pPr>
              <a:tabLst>
                <a:tab pos="406400" algn="l"/>
              </a:tabLst>
            </a:pPr>
            <a:r>
              <a:rPr lang="en-US" sz="2400" b="1" dirty="0">
                <a:latin typeface="Book Antiqua" pitchFamily="18" charset="0"/>
              </a:rPr>
              <a:t>2 </a:t>
            </a:r>
            <a:r>
              <a:rPr lang="en-US" sz="2400" b="1" dirty="0" smtClean="0">
                <a:latin typeface="Book Antiqua" pitchFamily="18" charset="0"/>
              </a:rPr>
              <a:t>	Females </a:t>
            </a:r>
            <a:r>
              <a:rPr lang="en-US" sz="2400" b="1" dirty="0">
                <a:latin typeface="Book Antiqua" pitchFamily="18" charset="0"/>
              </a:rPr>
              <a:t>of the </a:t>
            </a:r>
            <a:r>
              <a:rPr lang="en-US" sz="2400" b="1" dirty="0" err="1">
                <a:latin typeface="Book Antiqua" pitchFamily="18" charset="0"/>
              </a:rPr>
              <a:t>bedey</a:t>
            </a:r>
            <a:r>
              <a:rPr lang="en-US" sz="2400" b="1" dirty="0">
                <a:latin typeface="Book Antiqua" pitchFamily="18" charset="0"/>
              </a:rPr>
              <a:t> families contribute to the family </a:t>
            </a:r>
            <a:r>
              <a:rPr lang="en-US" sz="2400" b="1" dirty="0" smtClean="0">
                <a:latin typeface="Book Antiqua" pitchFamily="18" charset="0"/>
              </a:rPr>
              <a:t>	income/education/health with </a:t>
            </a:r>
            <a:r>
              <a:rPr lang="en-US" sz="2400" b="1" dirty="0">
                <a:latin typeface="Book Antiqua" pitchFamily="18" charset="0"/>
              </a:rPr>
              <a:t>petty trades.</a:t>
            </a:r>
          </a:p>
          <a:p>
            <a:pPr>
              <a:tabLst>
                <a:tab pos="406400" algn="l"/>
              </a:tabLst>
            </a:pPr>
            <a:r>
              <a:rPr lang="en-US" sz="2400" b="1" dirty="0">
                <a:latin typeface="Book Antiqua" pitchFamily="18" charset="0"/>
              </a:rPr>
              <a:t>3 </a:t>
            </a:r>
            <a:r>
              <a:rPr lang="en-US" sz="2400" b="1" dirty="0" smtClean="0">
                <a:latin typeface="Book Antiqua" pitchFamily="18" charset="0"/>
              </a:rPr>
              <a:t>	They </a:t>
            </a:r>
            <a:r>
              <a:rPr lang="en-US" sz="2400" b="1" dirty="0">
                <a:latin typeface="Book Antiqua" pitchFamily="18" charset="0"/>
              </a:rPr>
              <a:t>sometimes go vending far from home by </a:t>
            </a:r>
            <a:r>
              <a:rPr lang="en-US" sz="2400" b="1" dirty="0" smtClean="0">
                <a:latin typeface="Book Antiqua" pitchFamily="18" charset="0"/>
              </a:rPr>
              <a:t>	rickshaw</a:t>
            </a:r>
            <a:r>
              <a:rPr lang="en-US" sz="2400" b="1" dirty="0">
                <a:latin typeface="Book Antiqua" pitchFamily="18" charset="0"/>
              </a:rPr>
              <a:t>/ on foot/ by cart.</a:t>
            </a:r>
          </a:p>
          <a:p>
            <a:pPr>
              <a:tabLst>
                <a:tab pos="406400" algn="l"/>
              </a:tabLst>
            </a:pPr>
            <a:r>
              <a:rPr lang="en-US" sz="2400" b="1" dirty="0">
                <a:latin typeface="Book Antiqua" pitchFamily="18" charset="0"/>
              </a:rPr>
              <a:t>4 </a:t>
            </a:r>
            <a:r>
              <a:rPr lang="en-US" sz="2400" b="1" dirty="0" smtClean="0">
                <a:latin typeface="Book Antiqua" pitchFamily="18" charset="0"/>
              </a:rPr>
              <a:t>	Many </a:t>
            </a:r>
            <a:r>
              <a:rPr lang="en-US" sz="2400" b="1" dirty="0" err="1">
                <a:latin typeface="Book Antiqua" pitchFamily="18" charset="0"/>
              </a:rPr>
              <a:t>bedeys</a:t>
            </a:r>
            <a:r>
              <a:rPr lang="en-US" sz="2400" b="1" dirty="0">
                <a:latin typeface="Book Antiqua" pitchFamily="18" charset="0"/>
              </a:rPr>
              <a:t> have settled near the </a:t>
            </a:r>
            <a:r>
              <a:rPr lang="en-US" sz="2400" b="1" dirty="0" smtClean="0">
                <a:latin typeface="Book Antiqua" pitchFamily="18" charset="0"/>
              </a:rPr>
              <a:t>	riverbanks/lakesides/sea </a:t>
            </a:r>
            <a:r>
              <a:rPr lang="en-US" sz="2400" b="1" dirty="0">
                <a:latin typeface="Book Antiqua" pitchFamily="18" charset="0"/>
              </a:rPr>
              <a:t>shore.</a:t>
            </a:r>
          </a:p>
          <a:p>
            <a:pPr>
              <a:tabLst>
                <a:tab pos="406400" algn="l"/>
              </a:tabLst>
            </a:pPr>
            <a:r>
              <a:rPr lang="en-US" sz="2400" b="1" dirty="0">
                <a:latin typeface="Book Antiqua" pitchFamily="18" charset="0"/>
              </a:rPr>
              <a:t>5 </a:t>
            </a:r>
            <a:r>
              <a:rPr lang="en-US" sz="2400" b="1" dirty="0" smtClean="0">
                <a:latin typeface="Book Antiqua" pitchFamily="18" charset="0"/>
              </a:rPr>
              <a:t>	</a:t>
            </a:r>
            <a:r>
              <a:rPr lang="en-US" sz="2400" b="1" dirty="0" err="1" smtClean="0">
                <a:latin typeface="Book Antiqua" pitchFamily="18" charset="0"/>
              </a:rPr>
              <a:t>Bedeys</a:t>
            </a:r>
            <a:r>
              <a:rPr lang="en-US" sz="2400" b="1" dirty="0" smtClean="0">
                <a:latin typeface="Book Antiqua" pitchFamily="18" charset="0"/>
              </a:rPr>
              <a:t> </a:t>
            </a:r>
            <a:r>
              <a:rPr lang="en-US" sz="2400" b="1" dirty="0">
                <a:latin typeface="Book Antiqua" pitchFamily="18" charset="0"/>
              </a:rPr>
              <a:t>are an integral part of our history and </a:t>
            </a:r>
            <a:r>
              <a:rPr lang="en-US" sz="2400" b="1" dirty="0" smtClean="0">
                <a:latin typeface="Book Antiqua" pitchFamily="18" charset="0"/>
              </a:rPr>
              <a:t>	literature/culture/tradition</a:t>
            </a:r>
            <a:r>
              <a:rPr lang="en-US" sz="2400" b="1" dirty="0">
                <a:latin typeface="Book Antiqua" pitchFamily="18" charset="0"/>
              </a:rPr>
              <a:t>.</a:t>
            </a:r>
          </a:p>
        </p:txBody>
      </p:sp>
      <p:sp>
        <p:nvSpPr>
          <p:cNvPr id="3" name="Rectangle 2"/>
          <p:cNvSpPr/>
          <p:nvPr/>
        </p:nvSpPr>
        <p:spPr>
          <a:xfrm>
            <a:off x="914400" y="1143000"/>
            <a:ext cx="3733800" cy="685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2149719"/>
      </p:ext>
    </p:extLst>
  </p:cSld>
  <p:clrMapOvr>
    <a:masterClrMapping/>
  </p:clrMapOvr>
  <p:transition spd="slow">
    <p:wheel spokes="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rapezoid 3"/>
          <p:cNvSpPr/>
          <p:nvPr/>
        </p:nvSpPr>
        <p:spPr>
          <a:xfrm>
            <a:off x="2286000" y="152400"/>
            <a:ext cx="4419600" cy="914400"/>
          </a:xfrm>
          <a:prstGeom prst="trapezoid">
            <a:avLst>
              <a:gd name="adj" fmla="val 54841"/>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400" b="1" dirty="0" smtClean="0">
                <a:latin typeface="Andalus" pitchFamily="18" charset="-78"/>
                <a:cs typeface="Andalus" pitchFamily="18" charset="-78"/>
              </a:rPr>
              <a:t>Home Work</a:t>
            </a:r>
            <a:endParaRPr lang="en-US" sz="4400" b="1" dirty="0">
              <a:latin typeface="Andalus" pitchFamily="18" charset="-78"/>
              <a:cs typeface="Andalus" pitchFamily="18" charset="-78"/>
            </a:endParaRPr>
          </a:p>
        </p:txBody>
      </p:sp>
      <p:sp>
        <p:nvSpPr>
          <p:cNvPr id="5" name="TextBox 4"/>
          <p:cNvSpPr txBox="1"/>
          <p:nvPr/>
        </p:nvSpPr>
        <p:spPr>
          <a:xfrm>
            <a:off x="685800" y="1371600"/>
            <a:ext cx="8001000" cy="1569660"/>
          </a:xfrm>
          <a:prstGeom prst="rect">
            <a:avLst/>
          </a:prstGeom>
          <a:noFill/>
        </p:spPr>
        <p:txBody>
          <a:bodyPr wrap="square" rtlCol="0">
            <a:spAutoFit/>
          </a:bodyPr>
          <a:lstStyle/>
          <a:p>
            <a:r>
              <a:rPr lang="en-US" sz="2400" b="1" dirty="0">
                <a:latin typeface="Book Antiqua" pitchFamily="18" charset="0"/>
              </a:rPr>
              <a:t>D Imagine there is a boat-school in your area to teach river gypsy children</a:t>
            </a:r>
            <a:r>
              <a:rPr lang="en-US" sz="2400" b="1" dirty="0" smtClean="0">
                <a:latin typeface="Book Antiqua" pitchFamily="18" charset="0"/>
              </a:rPr>
              <a:t>.</a:t>
            </a:r>
          </a:p>
          <a:p>
            <a:r>
              <a:rPr lang="en-US" sz="2400" b="1" dirty="0" smtClean="0">
                <a:latin typeface="Book Antiqua" pitchFamily="18" charset="0"/>
              </a:rPr>
              <a:t>Write </a:t>
            </a:r>
            <a:r>
              <a:rPr lang="en-US" sz="2400" b="1" dirty="0">
                <a:latin typeface="Book Antiqua" pitchFamily="18" charset="0"/>
              </a:rPr>
              <a:t>a short composition about how you can help the gypsy children </a:t>
            </a:r>
            <a:r>
              <a:rPr lang="en-US" sz="2400" b="1" dirty="0" smtClean="0">
                <a:latin typeface="Book Antiqua" pitchFamily="18" charset="0"/>
              </a:rPr>
              <a:t>with learning</a:t>
            </a:r>
            <a:r>
              <a:rPr lang="en-US" sz="2400" b="1" dirty="0">
                <a:latin typeface="Book Antiqua" pitchFamily="18" charset="0"/>
              </a:rPr>
              <a:t>.</a:t>
            </a:r>
            <a:endParaRPr lang="en-US" sz="2400" dirty="0">
              <a:latin typeface="Book Antiqua" pitchFamily="18"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5326" b="6820"/>
          <a:stretch/>
        </p:blipFill>
        <p:spPr>
          <a:xfrm>
            <a:off x="1471386" y="3124200"/>
            <a:ext cx="6019800" cy="3396343"/>
          </a:xfrm>
          <a:prstGeom prst="rect">
            <a:avLst/>
          </a:prstGeom>
        </p:spPr>
      </p:pic>
    </p:spTree>
    <p:extLst>
      <p:ext uri="{BB962C8B-B14F-4D97-AF65-F5344CB8AC3E}">
        <p14:creationId xmlns:p14="http://schemas.microsoft.com/office/powerpoint/2010/main" val="8108728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5400" y="1219200"/>
            <a:ext cx="3838575" cy="3636545"/>
          </a:xfrm>
          <a:prstGeom prst="rect">
            <a:avLst/>
          </a:prstGeom>
        </p:spPr>
      </p:pic>
      <p:sp>
        <p:nvSpPr>
          <p:cNvPr id="5" name="Teardrop 4"/>
          <p:cNvSpPr/>
          <p:nvPr/>
        </p:nvSpPr>
        <p:spPr>
          <a:xfrm rot="1240151">
            <a:off x="45485" y="1887652"/>
            <a:ext cx="4889418" cy="2380654"/>
          </a:xfrm>
          <a:prstGeom prst="teardrop">
            <a:avLst>
              <a:gd name="adj" fmla="val 12951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smtClean="0">
                <a:latin typeface="Book Antiqua" pitchFamily="18" charset="0"/>
              </a:rPr>
              <a:t>Allah Hafiz</a:t>
            </a:r>
            <a:endParaRPr lang="en-US" sz="4000" b="1" dirty="0">
              <a:latin typeface="Book Antiqua" pitchFamily="18" charset="0"/>
            </a:endParaRPr>
          </a:p>
        </p:txBody>
      </p:sp>
    </p:spTree>
    <p:extLst>
      <p:ext uri="{BB962C8B-B14F-4D97-AF65-F5344CB8AC3E}">
        <p14:creationId xmlns:p14="http://schemas.microsoft.com/office/powerpoint/2010/main" val="350262124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0.11666 0.01272 L -0.42657 0.02544 " pathEditMode="relative" rAng="0" ptsTypes="AA">
                                      <p:cBhvr>
                                        <p:cTn id="6" dur="2000" fill="hold"/>
                                        <p:tgtEl>
                                          <p:spTgt spid="2"/>
                                        </p:tgtEl>
                                        <p:attrNameLst>
                                          <p:attrName>ppt_x</p:attrName>
                                          <p:attrName>ppt_y</p:attrName>
                                        </p:attrNameLst>
                                      </p:cBhvr>
                                      <p:rCtr x="-27170" y="624"/>
                                    </p:animMotion>
                                  </p:childTnLst>
                                </p:cTn>
                              </p:par>
                            </p:childTnLst>
                          </p:cTn>
                        </p:par>
                        <p:par>
                          <p:cTn id="7" fill="hold">
                            <p:stCondLst>
                              <p:cond delay="2000"/>
                            </p:stCondLst>
                            <p:childTnLst>
                              <p:par>
                                <p:cTn id="8" presetID="22" presetClass="entr" presetSubtype="2"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534412"/>
            <a:ext cx="7924800" cy="2438400"/>
          </a:xfrm>
          <a:prstGeom prst="rect">
            <a:avLst/>
          </a:prstGeom>
          <a:noFill/>
        </p:spPr>
        <p:txBody>
          <a:bodyPr wrap="none" rtlCol="0">
            <a:prstTxWarp prst="textInflateTop">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000" b="1" spc="50" dirty="0" smtClean="0">
                <a:ln w="11430"/>
                <a:effectLst>
                  <a:outerShdw blurRad="76200" dist="50800" dir="5400000" algn="tl" rotWithShape="0">
                    <a:srgbClr val="000000">
                      <a:alpha val="65000"/>
                    </a:srgbClr>
                  </a:outerShdw>
                </a:effectLst>
                <a:latin typeface="Book Antiqua" pitchFamily="18" charset="0"/>
                <a:cs typeface="MonooMJ" pitchFamily="2" charset="0"/>
              </a:rPr>
              <a:t>Acknowledgement</a:t>
            </a:r>
            <a:endParaRPr lang="en-US" sz="4000" b="1" spc="50" dirty="0">
              <a:ln w="11430"/>
              <a:effectLst>
                <a:outerShdw blurRad="76200" dist="50800" dir="5400000" algn="tl" rotWithShape="0">
                  <a:srgbClr val="000000">
                    <a:alpha val="65000"/>
                  </a:srgbClr>
                </a:outerShdw>
              </a:effectLst>
              <a:latin typeface="Book Antiqua" pitchFamily="18" charset="0"/>
              <a:cs typeface="MonooMJ" pitchFamily="2" charset="0"/>
            </a:endParaRPr>
          </a:p>
        </p:txBody>
      </p:sp>
      <p:sp>
        <p:nvSpPr>
          <p:cNvPr id="5" name="TextBox 4"/>
          <p:cNvSpPr txBox="1"/>
          <p:nvPr/>
        </p:nvSpPr>
        <p:spPr>
          <a:xfrm>
            <a:off x="609600" y="3277612"/>
            <a:ext cx="7924800" cy="3046988"/>
          </a:xfrm>
          <a:prstGeom prst="rect">
            <a:avLst/>
          </a:prstGeom>
          <a:noFill/>
          <a:ln>
            <a:solidFill>
              <a:schemeClr val="tx1"/>
            </a:solidFill>
          </a:ln>
        </p:spPr>
        <p:txBody>
          <a:bodyPr wrap="square" rtlCol="0">
            <a:spAutoFit/>
          </a:bodyPr>
          <a:lstStyle/>
          <a:p>
            <a:pPr algn="just"/>
            <a:r>
              <a:rPr lang="en-US" sz="2400" b="1" dirty="0" smtClean="0">
                <a:solidFill>
                  <a:srgbClr val="003399"/>
                </a:solidFill>
                <a:latin typeface="Book Antiqua" pitchFamily="18" charset="0"/>
                <a:cs typeface="Nikosh" pitchFamily="2" charset="0"/>
              </a:rPr>
              <a:t>We would like to express our cordial gratitude to the  Ministry of Education, Directorate of Secondary &amp; Higher Education, NCTB</a:t>
            </a:r>
            <a:r>
              <a:rPr lang="en-US" sz="2400" b="1" smtClean="0">
                <a:solidFill>
                  <a:srgbClr val="003399"/>
                </a:solidFill>
                <a:latin typeface="Book Antiqua" pitchFamily="18" charset="0"/>
                <a:cs typeface="Nikosh" pitchFamily="2" charset="0"/>
              </a:rPr>
              <a:t>, </a:t>
            </a:r>
            <a:r>
              <a:rPr lang="en-US" sz="2400" b="1" smtClean="0">
                <a:solidFill>
                  <a:srgbClr val="003399"/>
                </a:solidFill>
                <a:latin typeface="Book Antiqua" pitchFamily="18" charset="0"/>
                <a:cs typeface="Nikosh" pitchFamily="2" charset="0"/>
              </a:rPr>
              <a:t>A2i </a:t>
            </a:r>
            <a:r>
              <a:rPr lang="en-US" sz="2400" b="1" dirty="0" smtClean="0">
                <a:solidFill>
                  <a:srgbClr val="003399"/>
                </a:solidFill>
                <a:latin typeface="Book Antiqua" pitchFamily="18" charset="0"/>
                <a:cs typeface="Nikosh" pitchFamily="2" charset="0"/>
              </a:rPr>
              <a:t>and the panel of honorable editors ( Md. Jahangir </a:t>
            </a:r>
            <a:r>
              <a:rPr lang="en-US" sz="2400" b="1" dirty="0" err="1" smtClean="0">
                <a:solidFill>
                  <a:srgbClr val="003399"/>
                </a:solidFill>
                <a:latin typeface="Book Antiqua" pitchFamily="18" charset="0"/>
                <a:cs typeface="Nikosh" pitchFamily="2" charset="0"/>
              </a:rPr>
              <a:t>Hasan</a:t>
            </a:r>
            <a:r>
              <a:rPr lang="en-US" sz="2400" b="1" dirty="0" smtClean="0">
                <a:solidFill>
                  <a:srgbClr val="003399"/>
                </a:solidFill>
                <a:latin typeface="Book Antiqua" pitchFamily="18" charset="0"/>
                <a:cs typeface="Nikosh" pitchFamily="2" charset="0"/>
              </a:rPr>
              <a:t>, Assistant Professor (English) TTC, </a:t>
            </a:r>
            <a:r>
              <a:rPr lang="en-US" sz="2400" b="1" dirty="0" err="1" smtClean="0">
                <a:solidFill>
                  <a:srgbClr val="003399"/>
                </a:solidFill>
                <a:latin typeface="Book Antiqua" pitchFamily="18" charset="0"/>
                <a:cs typeface="Nikosh" pitchFamily="2" charset="0"/>
              </a:rPr>
              <a:t>Rangpur</a:t>
            </a:r>
            <a:r>
              <a:rPr lang="en-US" sz="2400" b="1" dirty="0" smtClean="0">
                <a:solidFill>
                  <a:srgbClr val="003399"/>
                </a:solidFill>
                <a:latin typeface="Book Antiqua" pitchFamily="18" charset="0"/>
                <a:cs typeface="Nikosh" pitchFamily="2" charset="0"/>
              </a:rPr>
              <a:t>, </a:t>
            </a:r>
            <a:r>
              <a:rPr lang="en-US" sz="2400" b="1" dirty="0" err="1" smtClean="0">
                <a:solidFill>
                  <a:srgbClr val="003399"/>
                </a:solidFill>
                <a:latin typeface="Book Antiqua" pitchFamily="18" charset="0"/>
                <a:cs typeface="Nikosh" pitchFamily="2" charset="0"/>
              </a:rPr>
              <a:t>Ranjit</a:t>
            </a:r>
            <a:r>
              <a:rPr lang="en-US" sz="2400" b="1" dirty="0" smtClean="0">
                <a:solidFill>
                  <a:srgbClr val="003399"/>
                </a:solidFill>
                <a:latin typeface="Book Antiqua" pitchFamily="18" charset="0"/>
                <a:cs typeface="Nikosh" pitchFamily="2" charset="0"/>
              </a:rPr>
              <a:t> </a:t>
            </a:r>
            <a:r>
              <a:rPr lang="en-US" sz="2400" b="1" dirty="0" err="1" smtClean="0">
                <a:solidFill>
                  <a:srgbClr val="003399"/>
                </a:solidFill>
                <a:latin typeface="Book Antiqua" pitchFamily="18" charset="0"/>
                <a:cs typeface="Nikosh" pitchFamily="2" charset="0"/>
              </a:rPr>
              <a:t>Poddar</a:t>
            </a:r>
            <a:r>
              <a:rPr lang="en-US" sz="2400" b="1" dirty="0">
                <a:solidFill>
                  <a:srgbClr val="003399"/>
                </a:solidFill>
                <a:latin typeface="Book Antiqua" pitchFamily="18" charset="0"/>
                <a:cs typeface="Nikosh" pitchFamily="2" charset="0"/>
              </a:rPr>
              <a:t>, </a:t>
            </a:r>
            <a:r>
              <a:rPr lang="en-US" sz="2400" b="1" dirty="0" smtClean="0">
                <a:solidFill>
                  <a:srgbClr val="003399"/>
                </a:solidFill>
                <a:latin typeface="Book Antiqua" pitchFamily="18" charset="0"/>
                <a:cs typeface="Nikosh" pitchFamily="2" charset="0"/>
              </a:rPr>
              <a:t>Associate </a:t>
            </a:r>
            <a:r>
              <a:rPr lang="en-US" sz="2400" b="1" dirty="0">
                <a:solidFill>
                  <a:srgbClr val="003399"/>
                </a:solidFill>
                <a:latin typeface="Book Antiqua" pitchFamily="18" charset="0"/>
                <a:cs typeface="Nikosh" pitchFamily="2" charset="0"/>
              </a:rPr>
              <a:t>Professor (English) TTC, </a:t>
            </a:r>
            <a:r>
              <a:rPr lang="en-US" sz="2400" b="1" dirty="0" smtClean="0">
                <a:solidFill>
                  <a:srgbClr val="003399"/>
                </a:solidFill>
                <a:latin typeface="Book Antiqua" pitchFamily="18" charset="0"/>
                <a:cs typeface="Nikosh" pitchFamily="2" charset="0"/>
              </a:rPr>
              <a:t>Dhaka, and </a:t>
            </a:r>
            <a:r>
              <a:rPr lang="en-US" sz="2400" b="1" dirty="0" err="1" smtClean="0">
                <a:solidFill>
                  <a:srgbClr val="003399"/>
                </a:solidFill>
                <a:latin typeface="Book Antiqua" pitchFamily="18" charset="0"/>
                <a:cs typeface="Nikosh" pitchFamily="2" charset="0"/>
              </a:rPr>
              <a:t>Urmila</a:t>
            </a:r>
            <a:r>
              <a:rPr lang="en-US" sz="2400" b="1" dirty="0" smtClean="0">
                <a:solidFill>
                  <a:srgbClr val="003399"/>
                </a:solidFill>
                <a:latin typeface="Book Antiqua" pitchFamily="18" charset="0"/>
                <a:cs typeface="Nikosh" pitchFamily="2" charset="0"/>
              </a:rPr>
              <a:t> </a:t>
            </a:r>
            <a:r>
              <a:rPr lang="en-US" sz="2400" b="1" dirty="0" err="1" smtClean="0">
                <a:solidFill>
                  <a:srgbClr val="003399"/>
                </a:solidFill>
                <a:latin typeface="Book Antiqua" pitchFamily="18" charset="0"/>
                <a:cs typeface="Nikosh" pitchFamily="2" charset="0"/>
              </a:rPr>
              <a:t>Khaled</a:t>
            </a:r>
            <a:r>
              <a:rPr lang="en-US" sz="2400" b="1" dirty="0" smtClean="0">
                <a:solidFill>
                  <a:srgbClr val="003399"/>
                </a:solidFill>
                <a:latin typeface="Book Antiqua" pitchFamily="18" charset="0"/>
                <a:cs typeface="Nikosh" pitchFamily="2" charset="0"/>
              </a:rPr>
              <a:t>, </a:t>
            </a:r>
            <a:r>
              <a:rPr lang="en-US" sz="2400" b="1" dirty="0">
                <a:solidFill>
                  <a:srgbClr val="003399"/>
                </a:solidFill>
                <a:latin typeface="Book Antiqua" pitchFamily="18" charset="0"/>
                <a:cs typeface="Nikosh" pitchFamily="2" charset="0"/>
              </a:rPr>
              <a:t>Assistant Professor (English) TTC, </a:t>
            </a:r>
            <a:r>
              <a:rPr lang="en-US" sz="2400" b="1" dirty="0" smtClean="0">
                <a:solidFill>
                  <a:srgbClr val="003399"/>
                </a:solidFill>
                <a:latin typeface="Book Antiqua" pitchFamily="18" charset="0"/>
                <a:cs typeface="Nikosh" pitchFamily="2" charset="0"/>
              </a:rPr>
              <a:t>Dhaka, </a:t>
            </a:r>
            <a:r>
              <a:rPr lang="en-US" sz="2400" b="1" dirty="0">
                <a:solidFill>
                  <a:srgbClr val="003399"/>
                </a:solidFill>
                <a:latin typeface="Book Antiqua" pitchFamily="18" charset="0"/>
                <a:cs typeface="Nikosh" pitchFamily="2" charset="0"/>
              </a:rPr>
              <a:t>to </a:t>
            </a:r>
            <a:r>
              <a:rPr lang="en-US" sz="2400" b="1" dirty="0" smtClean="0">
                <a:solidFill>
                  <a:srgbClr val="003399"/>
                </a:solidFill>
                <a:latin typeface="Book Antiqua" pitchFamily="18" charset="0"/>
                <a:cs typeface="Nikosh" pitchFamily="2" charset="0"/>
              </a:rPr>
              <a:t>enrich the contents.</a:t>
            </a:r>
            <a:endParaRPr lang="en-US" sz="2400" b="1" dirty="0">
              <a:solidFill>
                <a:srgbClr val="003399"/>
              </a:solidFill>
              <a:latin typeface="Book Antiqua" pitchFamily="18" charset="0"/>
              <a:cs typeface="Nikosh" pitchFamily="2" charset="0"/>
            </a:endParaRPr>
          </a:p>
        </p:txBody>
      </p:sp>
    </p:spTree>
    <p:extLst>
      <p:ext uri="{BB962C8B-B14F-4D97-AF65-F5344CB8AC3E}">
        <p14:creationId xmlns:p14="http://schemas.microsoft.com/office/powerpoint/2010/main" val="8263295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457200" y="4916269"/>
            <a:ext cx="8382000" cy="646331"/>
          </a:xfrm>
          <a:prstGeom prst="rect">
            <a:avLst/>
          </a:prstGeom>
          <a:noFill/>
        </p:spPr>
        <p:txBody>
          <a:bodyPr wrap="square" rtlCol="0">
            <a:spAutoFit/>
          </a:bodyPr>
          <a:lstStyle/>
          <a:p>
            <a:pPr algn="ctr"/>
            <a:r>
              <a:rPr lang="en-US" sz="3600" b="1" dirty="0" smtClean="0">
                <a:latin typeface="Book Antiqua" pitchFamily="18" charset="0"/>
                <a:cs typeface="Andalus" pitchFamily="18" charset="-78"/>
              </a:rPr>
              <a:t>What have you watched in the video?</a:t>
            </a:r>
            <a:endParaRPr lang="en-US" sz="3600" b="1" dirty="0">
              <a:latin typeface="Book Antiqua" pitchFamily="18" charset="0"/>
              <a:cs typeface="Andalus" pitchFamily="18" charset="-78"/>
            </a:endParaRPr>
          </a:p>
        </p:txBody>
      </p:sp>
      <p:sp>
        <p:nvSpPr>
          <p:cNvPr id="5" name="TextBox 4"/>
          <p:cNvSpPr txBox="1"/>
          <p:nvPr/>
        </p:nvSpPr>
        <p:spPr>
          <a:xfrm>
            <a:off x="2057400" y="5562600"/>
            <a:ext cx="5562600" cy="769441"/>
          </a:xfrm>
          <a:prstGeom prst="rect">
            <a:avLst/>
          </a:prstGeom>
          <a:noFill/>
        </p:spPr>
        <p:txBody>
          <a:bodyPr wrap="square" rtlCol="0">
            <a:spAutoFit/>
          </a:bodyPr>
          <a:lstStyle/>
          <a:p>
            <a:pPr algn="ctr"/>
            <a:r>
              <a:rPr lang="en-US" sz="4400" b="1" dirty="0" smtClean="0">
                <a:latin typeface="Book Antiqua" pitchFamily="18" charset="0"/>
                <a:cs typeface="Andalus" pitchFamily="18" charset="-78"/>
              </a:rPr>
              <a:t>River Gypsy</a:t>
            </a:r>
            <a:endParaRPr lang="en-US" sz="4400" b="1" dirty="0">
              <a:latin typeface="Book Antiqua" pitchFamily="18" charset="0"/>
              <a:cs typeface="Andalus" pitchFamily="18" charset="-78"/>
            </a:endParaRPr>
          </a:p>
        </p:txBody>
      </p:sp>
      <p:graphicFrame>
        <p:nvGraphicFramePr>
          <p:cNvPr id="3" name="Object 2">
            <a:hlinkClick r:id="" action="ppaction://ole?verb=0"/>
          </p:cNvPr>
          <p:cNvGraphicFramePr>
            <a:graphicFrameLocks noChangeAspect="1"/>
          </p:cNvGraphicFramePr>
          <p:nvPr>
            <p:extLst>
              <p:ext uri="{D42A27DB-BD31-4B8C-83A1-F6EECF244321}">
                <p14:modId xmlns:p14="http://schemas.microsoft.com/office/powerpoint/2010/main" val="2991940927"/>
              </p:ext>
            </p:extLst>
          </p:nvPr>
        </p:nvGraphicFramePr>
        <p:xfrm>
          <a:off x="4191000" y="3733800"/>
          <a:ext cx="914400" cy="771525"/>
        </p:xfrm>
        <a:graphic>
          <a:graphicData uri="http://schemas.openxmlformats.org/presentationml/2006/ole">
            <mc:AlternateContent xmlns:mc="http://schemas.openxmlformats.org/markup-compatibility/2006">
              <mc:Choice xmlns:v="urn:schemas-microsoft-com:vml" Requires="v">
                <p:oleObj spid="_x0000_s1090" name="Packager Shell Object" showAsIcon="1" r:id="rId4" imgW="914400" imgH="771480" progId="Package">
                  <p:embed/>
                </p:oleObj>
              </mc:Choice>
              <mc:Fallback>
                <p:oleObj name="Packager Shell Object" showAsIcon="1" r:id="rId4" imgW="914400" imgH="771480" progId="Package">
                  <p:embed/>
                  <p:pic>
                    <p:nvPicPr>
                      <p:cNvPr id="0" name="Object 2"/>
                      <p:cNvPicPr>
                        <a:picLocks noChangeAspect="1" noChangeArrowheads="1"/>
                      </p:cNvPicPr>
                      <p:nvPr/>
                    </p:nvPicPr>
                    <p:blipFill>
                      <a:blip r:embed="rId5"/>
                      <a:srcRect/>
                      <a:stretch>
                        <a:fillRect/>
                      </a:stretch>
                    </p:blipFill>
                    <p:spPr bwMode="auto">
                      <a:xfrm>
                        <a:off x="4191000" y="3733800"/>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Oval 1"/>
          <p:cNvSpPr/>
          <p:nvPr/>
        </p:nvSpPr>
        <p:spPr>
          <a:xfrm>
            <a:off x="1869831" y="914400"/>
            <a:ext cx="5715000" cy="3886200"/>
          </a:xfrm>
          <a:prstGeom prst="ellipse">
            <a:avLst/>
          </a:prstGeom>
          <a:ln w="127000" cmpd="dbl">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smtClean="0">
                <a:latin typeface="Book Antiqua" pitchFamily="18" charset="0"/>
                <a:cs typeface="Andalus" pitchFamily="18" charset="-78"/>
              </a:rPr>
              <a:t>Let us watch a video.</a:t>
            </a:r>
            <a:endParaRPr lang="en-US" sz="4800" b="1" dirty="0">
              <a:latin typeface="Book Antiqua" pitchFamily="18" charset="0"/>
              <a:cs typeface="Andalus" pitchFamily="18" charset="-78"/>
            </a:endParaRPr>
          </a:p>
        </p:txBody>
      </p:sp>
    </p:spTree>
    <p:extLst>
      <p:ext uri="{BB962C8B-B14F-4D97-AF65-F5344CB8AC3E}">
        <p14:creationId xmlns:p14="http://schemas.microsoft.com/office/powerpoint/2010/main" val="5218387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2"/>
                                        </p:tgtEl>
                                        <p:attrNameLst>
                                          <p:attrName>ppt_w</p:attrName>
                                        </p:attrNameLst>
                                      </p:cBhvr>
                                      <p:tavLst>
                                        <p:tav tm="0">
                                          <p:val>
                                            <p:strVal val="ppt_w"/>
                                          </p:val>
                                        </p:tav>
                                        <p:tav tm="100000">
                                          <p:val>
                                            <p:fltVal val="0"/>
                                          </p:val>
                                        </p:tav>
                                      </p:tavLst>
                                    </p:anim>
                                    <p:anim calcmode="lin" valueType="num">
                                      <p:cBhvr>
                                        <p:cTn id="7" dur="1000"/>
                                        <p:tgtEl>
                                          <p:spTgt spid="2"/>
                                        </p:tgtEl>
                                        <p:attrNameLst>
                                          <p:attrName>ppt_h</p:attrName>
                                        </p:attrNameLst>
                                      </p:cBhvr>
                                      <p:tavLst>
                                        <p:tav tm="0">
                                          <p:val>
                                            <p:strVal val="ppt_h"/>
                                          </p:val>
                                        </p:tav>
                                        <p:tav tm="100000">
                                          <p:val>
                                            <p:fltVal val="0"/>
                                          </p:val>
                                        </p:tav>
                                      </p:tavLst>
                                    </p:anim>
                                    <p:anim calcmode="lin" valueType="num">
                                      <p:cBhvr>
                                        <p:cTn id="8" dur="1000"/>
                                        <p:tgtEl>
                                          <p:spTgt spid="2"/>
                                        </p:tgtEl>
                                        <p:attrNameLst>
                                          <p:attrName>style.rotation</p:attrName>
                                        </p:attrNameLst>
                                      </p:cBhvr>
                                      <p:tavLst>
                                        <p:tav tm="0">
                                          <p:val>
                                            <p:fltVal val="0"/>
                                          </p:val>
                                        </p:tav>
                                        <p:tav tm="100000">
                                          <p:val>
                                            <p:fltVal val="90"/>
                                          </p:val>
                                        </p:tav>
                                      </p:tavLst>
                                    </p:anim>
                                    <p:animEffect transition="out" filter="fade">
                                      <p:cBhvr>
                                        <p:cTn id="9" dur="1000"/>
                                        <p:tgtEl>
                                          <p:spTgt spid="2"/>
                                        </p:tgtEl>
                                      </p:cBhvr>
                                    </p:animEffect>
                                    <p:set>
                                      <p:cBhvr>
                                        <p:cTn id="10" dur="1" fill="hold">
                                          <p:stCondLst>
                                            <p:cond delay="999"/>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990600" y="1440359"/>
            <a:ext cx="7467600" cy="1015663"/>
          </a:xfrm>
          <a:prstGeom prst="rect">
            <a:avLst/>
          </a:prstGeom>
          <a:noFill/>
        </p:spPr>
        <p:txBody>
          <a:bodyPr wrap="square" rtlCol="0">
            <a:spAutoFit/>
          </a:bodyPr>
          <a:lstStyle/>
          <a:p>
            <a:pPr algn="ctr"/>
            <a:r>
              <a:rPr lang="en-US" sz="6000" b="1" dirty="0" smtClean="0">
                <a:latin typeface="Andalus" pitchFamily="18" charset="-78"/>
                <a:cs typeface="Andalus" pitchFamily="18" charset="-78"/>
              </a:rPr>
              <a:t>Our Today’s Lesson is-</a:t>
            </a:r>
            <a:endParaRPr lang="en-US" sz="6000" b="1" dirty="0">
              <a:latin typeface="Andalus" pitchFamily="18" charset="-78"/>
              <a:cs typeface="Andalus" pitchFamily="18" charset="-78"/>
            </a:endParaRPr>
          </a:p>
        </p:txBody>
      </p:sp>
      <p:sp>
        <p:nvSpPr>
          <p:cNvPr id="4" name="TextBox 3"/>
          <p:cNvSpPr txBox="1"/>
          <p:nvPr/>
        </p:nvSpPr>
        <p:spPr>
          <a:xfrm>
            <a:off x="569686" y="3048000"/>
            <a:ext cx="7924800" cy="1446550"/>
          </a:xfrm>
          <a:prstGeom prst="rect">
            <a:avLst/>
          </a:prstGeom>
          <a:noFill/>
        </p:spPr>
        <p:txBody>
          <a:bodyPr wrap="square" rtlCol="0">
            <a:spAutoFit/>
          </a:bodyPr>
          <a:lstStyle/>
          <a:p>
            <a:pPr algn="ctr"/>
            <a:r>
              <a:rPr lang="en-US" sz="4400" b="1" dirty="0" smtClean="0">
                <a:latin typeface="Andalus" pitchFamily="18" charset="-78"/>
                <a:cs typeface="Andalus" pitchFamily="18" charset="-78"/>
              </a:rPr>
              <a:t>River Gypsies in Bangladesh-2</a:t>
            </a:r>
          </a:p>
          <a:p>
            <a:pPr algn="ctr"/>
            <a:r>
              <a:rPr lang="en-US" sz="4400" b="1" dirty="0" smtClean="0">
                <a:latin typeface="Andalus" pitchFamily="18" charset="-78"/>
                <a:cs typeface="Andalus" pitchFamily="18" charset="-78"/>
              </a:rPr>
              <a:t>Unit-7, Lesson-4</a:t>
            </a:r>
            <a:endParaRPr lang="en-US" sz="4400" b="1" dirty="0">
              <a:latin typeface="Andalus" pitchFamily="18" charset="-78"/>
              <a:cs typeface="Andalus" pitchFamily="18" charset="-78"/>
            </a:endParaRPr>
          </a:p>
        </p:txBody>
      </p:sp>
    </p:spTree>
    <p:extLst>
      <p:ext uri="{BB962C8B-B14F-4D97-AF65-F5344CB8AC3E}">
        <p14:creationId xmlns:p14="http://schemas.microsoft.com/office/powerpoint/2010/main" val="28086517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val 1"/>
          <p:cNvSpPr/>
          <p:nvPr/>
        </p:nvSpPr>
        <p:spPr>
          <a:xfrm>
            <a:off x="1257300" y="838200"/>
            <a:ext cx="6934200" cy="1447800"/>
          </a:xfrm>
          <a:prstGeom prst="ellipse">
            <a:avLst/>
          </a:prstGeom>
          <a:ln>
            <a:solidFill>
              <a:srgbClr val="FFFF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rtlCol="0" anchor="ctr"/>
          <a:lstStyle/>
          <a:p>
            <a:pPr algn="ctr"/>
            <a:r>
              <a:rPr lang="en-US" sz="3600" b="1" dirty="0" smtClean="0">
                <a:solidFill>
                  <a:schemeClr val="tx1">
                    <a:lumMod val="95000"/>
                    <a:lumOff val="5000"/>
                  </a:schemeClr>
                </a:solidFill>
                <a:latin typeface="Book Antiqua" pitchFamily="18" charset="0"/>
                <a:cs typeface="Andalus" pitchFamily="2" charset="-78"/>
              </a:rPr>
              <a:t>Learning outcomes</a:t>
            </a:r>
            <a:endParaRPr lang="en-US" sz="3600" b="1" dirty="0">
              <a:solidFill>
                <a:schemeClr val="tx1">
                  <a:lumMod val="95000"/>
                  <a:lumOff val="5000"/>
                </a:schemeClr>
              </a:solidFill>
              <a:latin typeface="Book Antiqua" pitchFamily="18" charset="0"/>
              <a:cs typeface="Andalus" pitchFamily="2" charset="-78"/>
            </a:endParaRPr>
          </a:p>
        </p:txBody>
      </p:sp>
      <p:sp>
        <p:nvSpPr>
          <p:cNvPr id="3" name="TextBox 2"/>
          <p:cNvSpPr txBox="1"/>
          <p:nvPr/>
        </p:nvSpPr>
        <p:spPr>
          <a:xfrm>
            <a:off x="533400" y="2895600"/>
            <a:ext cx="7962900" cy="2554545"/>
          </a:xfrm>
          <a:prstGeom prst="rect">
            <a:avLst/>
          </a:prstGeom>
          <a:noFill/>
          <a:ln>
            <a:solidFill>
              <a:srgbClr val="FFFF00"/>
            </a:solidFill>
          </a:ln>
        </p:spPr>
        <p:txBody>
          <a:bodyPr wrap="square" rtlCol="0">
            <a:spAutoFit/>
          </a:bodyPr>
          <a:lstStyle/>
          <a:p>
            <a:r>
              <a:rPr lang="en-US" sz="3200" b="1" dirty="0" smtClean="0">
                <a:solidFill>
                  <a:schemeClr val="tx1">
                    <a:lumMod val="95000"/>
                    <a:lumOff val="5000"/>
                  </a:schemeClr>
                </a:solidFill>
                <a:latin typeface="Book Antiqua" pitchFamily="18" charset="0"/>
                <a:cs typeface="Andalus" pitchFamily="2" charset="-78"/>
              </a:rPr>
              <a:t>After we have studied this lesson. we will be able to---</a:t>
            </a:r>
          </a:p>
          <a:p>
            <a:pPr marL="342900" indent="-342900">
              <a:buFont typeface="Wingdings" pitchFamily="2" charset="2"/>
              <a:buChar char="Ø"/>
            </a:pPr>
            <a:r>
              <a:rPr lang="en-US" sz="3200" b="1" dirty="0">
                <a:solidFill>
                  <a:schemeClr val="tx1">
                    <a:lumMod val="95000"/>
                    <a:lumOff val="5000"/>
                  </a:schemeClr>
                </a:solidFill>
                <a:latin typeface="Book Antiqua" pitchFamily="18" charset="0"/>
                <a:cs typeface="Andalus" pitchFamily="2" charset="-78"/>
              </a:rPr>
              <a:t>ask and answer questions</a:t>
            </a:r>
          </a:p>
          <a:p>
            <a:pPr marL="342900" indent="-342900">
              <a:buFont typeface="Wingdings" pitchFamily="2" charset="2"/>
              <a:buChar char="Ø"/>
            </a:pPr>
            <a:r>
              <a:rPr lang="en-US" sz="3200" b="1" dirty="0">
                <a:solidFill>
                  <a:schemeClr val="tx1">
                    <a:lumMod val="95000"/>
                    <a:lumOff val="5000"/>
                  </a:schemeClr>
                </a:solidFill>
                <a:latin typeface="Book Antiqua" pitchFamily="18" charset="0"/>
                <a:cs typeface="Andalus" pitchFamily="2" charset="-78"/>
              </a:rPr>
              <a:t>r</a:t>
            </a:r>
            <a:r>
              <a:rPr lang="en-US" sz="3200" b="1" dirty="0" smtClean="0">
                <a:solidFill>
                  <a:schemeClr val="tx1">
                    <a:lumMod val="95000"/>
                    <a:lumOff val="5000"/>
                  </a:schemeClr>
                </a:solidFill>
                <a:latin typeface="Book Antiqua" pitchFamily="18" charset="0"/>
                <a:cs typeface="Andalus" pitchFamily="2" charset="-78"/>
              </a:rPr>
              <a:t>ead and understand the text</a:t>
            </a:r>
          </a:p>
          <a:p>
            <a:pPr marL="342900" indent="-342900">
              <a:buFont typeface="Wingdings" pitchFamily="2" charset="2"/>
              <a:buChar char="Ø"/>
            </a:pPr>
            <a:r>
              <a:rPr lang="en-US" sz="3200" b="1" dirty="0" smtClean="0">
                <a:solidFill>
                  <a:schemeClr val="tx1">
                    <a:lumMod val="95000"/>
                    <a:lumOff val="5000"/>
                  </a:schemeClr>
                </a:solidFill>
                <a:latin typeface="Book Antiqua" pitchFamily="18" charset="0"/>
                <a:cs typeface="Andalus" pitchFamily="2" charset="-78"/>
              </a:rPr>
              <a:t>participate them in a short composition</a:t>
            </a:r>
            <a:endParaRPr lang="en-US" sz="3200" b="1" dirty="0">
              <a:solidFill>
                <a:schemeClr val="tx1">
                  <a:lumMod val="95000"/>
                  <a:lumOff val="5000"/>
                </a:schemeClr>
              </a:solidFill>
              <a:latin typeface="Book Antiqua" pitchFamily="18" charset="0"/>
              <a:cs typeface="Andalus" pitchFamily="2" charset="-78"/>
            </a:endParaRPr>
          </a:p>
        </p:txBody>
      </p:sp>
    </p:spTree>
    <p:extLst>
      <p:ext uri="{BB962C8B-B14F-4D97-AF65-F5344CB8AC3E}">
        <p14:creationId xmlns:p14="http://schemas.microsoft.com/office/powerpoint/2010/main" val="41999657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295400"/>
            <a:ext cx="8229600" cy="4684106"/>
          </a:xfrm>
          <a:prstGeom prst="rect">
            <a:avLst/>
          </a:prstGeom>
        </p:spPr>
      </p:pic>
      <p:sp>
        <p:nvSpPr>
          <p:cNvPr id="2" name="Rectangle 1"/>
          <p:cNvSpPr/>
          <p:nvPr/>
        </p:nvSpPr>
        <p:spPr>
          <a:xfrm>
            <a:off x="381000" y="218182"/>
            <a:ext cx="8382000" cy="830997"/>
          </a:xfrm>
          <a:prstGeom prst="rect">
            <a:avLst/>
          </a:prstGeom>
          <a:ln>
            <a:solidFill>
              <a:schemeClr val="tx1"/>
            </a:solidFill>
          </a:ln>
        </p:spPr>
        <p:txBody>
          <a:bodyPr wrap="square">
            <a:spAutoFit/>
          </a:bodyPr>
          <a:lstStyle/>
          <a:p>
            <a:pPr algn="just"/>
            <a:r>
              <a:rPr lang="en-US" sz="2400" b="1" dirty="0">
                <a:latin typeface="Book Antiqua" pitchFamily="18" charset="0"/>
              </a:rPr>
              <a:t>A Look at the pictures. Discuss with your partner and say who they are, </a:t>
            </a:r>
            <a:r>
              <a:rPr lang="en-US" sz="2400" b="1" dirty="0" smtClean="0">
                <a:latin typeface="Book Antiqua" pitchFamily="18" charset="0"/>
              </a:rPr>
              <a:t>where they </a:t>
            </a:r>
            <a:r>
              <a:rPr lang="en-US" sz="2400" b="1" dirty="0">
                <a:latin typeface="Book Antiqua" pitchFamily="18" charset="0"/>
              </a:rPr>
              <a:t>are, what they are doing, etc.</a:t>
            </a:r>
          </a:p>
        </p:txBody>
      </p:sp>
      <p:pic>
        <p:nvPicPr>
          <p:cNvPr id="3" name="Picture 2">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9378" y="5979506"/>
            <a:ext cx="1292245" cy="664409"/>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 y="1350854"/>
            <a:ext cx="8222825" cy="4607736"/>
          </a:xfrm>
          <a:prstGeom prst="rect">
            <a:avLst/>
          </a:prstGeom>
        </p:spPr>
      </p:pic>
    </p:spTree>
    <p:extLst>
      <p:ext uri="{BB962C8B-B14F-4D97-AF65-F5344CB8AC3E}">
        <p14:creationId xmlns:p14="http://schemas.microsoft.com/office/powerpoint/2010/main" val="169186661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val 1"/>
          <p:cNvSpPr/>
          <p:nvPr/>
        </p:nvSpPr>
        <p:spPr>
          <a:xfrm>
            <a:off x="1977572" y="1143000"/>
            <a:ext cx="5410200" cy="19812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smtClean="0">
                <a:latin typeface="Book Antiqua" pitchFamily="18" charset="0"/>
              </a:rPr>
              <a:t>Hidden page</a:t>
            </a:r>
            <a:endParaRPr lang="en-US" sz="2800" b="1" dirty="0">
              <a:latin typeface="Book Antiqua" pitchFamily="18" charset="0"/>
            </a:endParaRPr>
          </a:p>
        </p:txBody>
      </p:sp>
      <p:sp>
        <p:nvSpPr>
          <p:cNvPr id="3" name="Rectangle 2"/>
          <p:cNvSpPr/>
          <p:nvPr/>
        </p:nvSpPr>
        <p:spPr>
          <a:xfrm>
            <a:off x="609600" y="3657600"/>
            <a:ext cx="8001000" cy="25146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en-US" sz="2800" dirty="0" smtClean="0">
                <a:latin typeface="Book Antiqua" pitchFamily="18" charset="0"/>
              </a:rPr>
              <a:t>If time may cover, teacher may show this option. If not, he may avoid this option.  Teacher may show the word first and ask meaning. Then he may go ahead according to need.</a:t>
            </a:r>
            <a:endParaRPr lang="en-US" sz="2800" dirty="0">
              <a:latin typeface="Book Antiqua" pitchFamily="18" charset="0"/>
            </a:endParaRPr>
          </a:p>
        </p:txBody>
      </p:sp>
    </p:spTree>
    <p:extLst>
      <p:ext uri="{BB962C8B-B14F-4D97-AF65-F5344CB8AC3E}">
        <p14:creationId xmlns:p14="http://schemas.microsoft.com/office/powerpoint/2010/main" val="18209449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943428" y="76200"/>
            <a:ext cx="7162800"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rPr>
              <a:t>Survive</a:t>
            </a:r>
            <a:endParaRPr lang="en-US" sz="3200" b="1" dirty="0">
              <a:latin typeface="Book Antiqua" pitchFamily="18" charset="0"/>
            </a:endParaRPr>
          </a:p>
        </p:txBody>
      </p:sp>
      <p:sp>
        <p:nvSpPr>
          <p:cNvPr id="3" name="TextBox 2"/>
          <p:cNvSpPr txBox="1"/>
          <p:nvPr/>
        </p:nvSpPr>
        <p:spPr>
          <a:xfrm>
            <a:off x="943429" y="839350"/>
            <a:ext cx="7162800"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rPr>
              <a:t>Meaning : </a:t>
            </a:r>
            <a:r>
              <a:rPr lang="en-US" sz="3200" b="1" dirty="0" smtClean="0">
                <a:latin typeface="Book Antiqua" pitchFamily="18" charset="0"/>
                <a:cs typeface="Aparajita" pitchFamily="34" charset="0"/>
              </a:rPr>
              <a:t>Continue, stay alive, last</a:t>
            </a:r>
            <a:endParaRPr lang="en-US" sz="3200" b="1" dirty="0">
              <a:latin typeface="Book Antiqua" pitchFamily="18" charset="0"/>
            </a:endParaRPr>
          </a:p>
        </p:txBody>
      </p:sp>
      <p:sp>
        <p:nvSpPr>
          <p:cNvPr id="4" name="TextBox 3"/>
          <p:cNvSpPr txBox="1"/>
          <p:nvPr/>
        </p:nvSpPr>
        <p:spPr>
          <a:xfrm>
            <a:off x="943429" y="5791200"/>
            <a:ext cx="7162799" cy="954107"/>
          </a:xfrm>
          <a:prstGeom prst="rect">
            <a:avLst/>
          </a:prstGeom>
          <a:noFill/>
          <a:ln>
            <a:solidFill>
              <a:schemeClr val="tx1"/>
            </a:solidFill>
          </a:ln>
        </p:spPr>
        <p:txBody>
          <a:bodyPr wrap="square" rtlCol="0">
            <a:spAutoFit/>
          </a:bodyPr>
          <a:lstStyle/>
          <a:p>
            <a:pPr algn="ctr"/>
            <a:r>
              <a:rPr lang="en-US" sz="2800" b="1" dirty="0" smtClean="0">
                <a:latin typeface="Book Antiqua" pitchFamily="18" charset="0"/>
              </a:rPr>
              <a:t>How beautifully the flower plant survives in such a rough soil!</a:t>
            </a:r>
            <a:endParaRPr lang="en-US" sz="2800" b="1" dirty="0">
              <a:latin typeface="Book Antiqua"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429" y="1524000"/>
            <a:ext cx="7162799" cy="4171950"/>
          </a:xfrm>
          <a:prstGeom prst="rect">
            <a:avLst/>
          </a:prstGeom>
          <a:ln>
            <a:solidFill>
              <a:schemeClr val="tx1"/>
            </a:solidFill>
          </a:ln>
        </p:spPr>
      </p:pic>
    </p:spTree>
    <p:extLst>
      <p:ext uri="{BB962C8B-B14F-4D97-AF65-F5344CB8AC3E}">
        <p14:creationId xmlns:p14="http://schemas.microsoft.com/office/powerpoint/2010/main" val="168417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2208</TotalTime>
  <Words>1363</Words>
  <Application>Microsoft Office PowerPoint</Application>
  <PresentationFormat>On-screen Show (4:3)</PresentationFormat>
  <Paragraphs>163</Paragraphs>
  <Slides>33</Slides>
  <Notes>31</Notes>
  <HiddenSlides>3</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35" baseType="lpstr">
      <vt:lpstr>Aspect</vt:lpstr>
      <vt:lpstr>Packager Shell Object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world of Cambrian Multimedia Presentation.</dc:title>
  <dc:creator>Asus</dc:creator>
  <cp:lastModifiedBy>ismail - [2010]</cp:lastModifiedBy>
  <cp:revision>273</cp:revision>
  <dcterms:created xsi:type="dcterms:W3CDTF">2013-06-20T16:55:13Z</dcterms:created>
  <dcterms:modified xsi:type="dcterms:W3CDTF">2015-06-24T04:04:22Z</dcterms:modified>
</cp:coreProperties>
</file>